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859" r:id="rId2"/>
  </p:sldMasterIdLst>
  <p:notesMasterIdLst>
    <p:notesMasterId r:id="rId22"/>
  </p:notesMasterIdLst>
  <p:sldIdLst>
    <p:sldId id="298" r:id="rId3"/>
    <p:sldId id="299" r:id="rId4"/>
    <p:sldId id="300" r:id="rId5"/>
    <p:sldId id="305" r:id="rId6"/>
    <p:sldId id="304" r:id="rId7"/>
    <p:sldId id="306" r:id="rId8"/>
    <p:sldId id="284" r:id="rId9"/>
    <p:sldId id="308" r:id="rId10"/>
    <p:sldId id="292" r:id="rId11"/>
    <p:sldId id="311" r:id="rId12"/>
    <p:sldId id="310" r:id="rId13"/>
    <p:sldId id="276" r:id="rId14"/>
    <p:sldId id="272" r:id="rId15"/>
    <p:sldId id="279" r:id="rId16"/>
    <p:sldId id="321" r:id="rId17"/>
    <p:sldId id="322" r:id="rId18"/>
    <p:sldId id="325" r:id="rId19"/>
    <p:sldId id="327" r:id="rId20"/>
    <p:sldId id="31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40"/>
    <a:srgbClr val="A5D028"/>
    <a:srgbClr val="5BD078"/>
    <a:srgbClr val="31B6FD"/>
    <a:srgbClr val="CBE482"/>
    <a:srgbClr val="96BC2D"/>
    <a:srgbClr val="32AE51"/>
    <a:srgbClr val="073E87"/>
    <a:srgbClr val="4584D3"/>
    <a:srgbClr val="DC9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8" autoAdjust="0"/>
    <p:restoredTop sz="95238" autoAdjust="0"/>
  </p:normalViewPr>
  <p:slideViewPr>
    <p:cSldViewPr>
      <p:cViewPr>
        <p:scale>
          <a:sx n="75" d="100"/>
          <a:sy n="75" d="100"/>
        </p:scale>
        <p:origin x="540" y="25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4AD45-EADC-4D5F-8608-976AA18D52EF}" type="doc">
      <dgm:prSet loTypeId="urn:microsoft.com/office/officeart/2009/3/layout/StepUp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469B4-748C-4749-B2EA-8055AB66B881}">
      <dgm:prSet custT="1"/>
      <dgm:spPr/>
      <dgm:t>
        <a:bodyPr/>
        <a:lstStyle/>
        <a:p>
          <a:pPr rtl="0"/>
          <a:r>
            <a:rPr lang="ru-RU" sz="1600" b="1" dirty="0" smtClean="0">
              <a:latin typeface="Calibri" panose="020F0502020204030204" pitchFamily="34" charset="0"/>
            </a:rPr>
            <a:t>ООО «ЦНТ» основано</a:t>
          </a:r>
          <a:r>
            <a:rPr lang="ru-RU" sz="1600" dirty="0" smtClean="0">
              <a:latin typeface="Calibri" panose="020F0502020204030204" pitchFamily="34" charset="0"/>
            </a:rPr>
            <a:t> в </a:t>
          </a:r>
          <a:r>
            <a:rPr lang="ru-RU" sz="1600" b="1" dirty="0" smtClean="0">
              <a:latin typeface="Calibri" panose="020F0502020204030204" pitchFamily="34" charset="0"/>
            </a:rPr>
            <a:t>2006</a:t>
          </a:r>
          <a:r>
            <a:rPr lang="ru-RU" sz="1600" dirty="0" smtClean="0">
              <a:latin typeface="Calibri" panose="020F0502020204030204" pitchFamily="34" charset="0"/>
            </a:rPr>
            <a:t> году</a:t>
          </a:r>
          <a:r>
            <a:rPr lang="ru-RU" sz="1600" u="none" dirty="0" smtClean="0">
              <a:latin typeface="Calibri" panose="020F0502020204030204" pitchFamily="34" charset="0"/>
            </a:rPr>
            <a:t> в Санкт-Петербурге как </a:t>
          </a:r>
          <a:r>
            <a:rPr lang="en-US" sz="1600" i="0" u="none" dirty="0" smtClean="0">
              <a:latin typeface="Calibri" panose="020F0502020204030204" pitchFamily="34" charset="0"/>
            </a:rPr>
            <a:t>IT</a:t>
          </a:r>
          <a:r>
            <a:rPr lang="en-US" sz="1600" u="none" dirty="0" smtClean="0">
              <a:latin typeface="Calibri" panose="020F0502020204030204" pitchFamily="34" charset="0"/>
            </a:rPr>
            <a:t> </a:t>
          </a:r>
          <a:r>
            <a:rPr lang="ru-RU" sz="1600" u="none" dirty="0" smtClean="0">
              <a:latin typeface="Calibri" panose="020F0502020204030204" pitchFamily="34" charset="0"/>
            </a:rPr>
            <a:t>предприятие, выполняющая разработку и внедрение ПО для крупных торгово-промышленных компаний </a:t>
          </a:r>
          <a:r>
            <a:rPr lang="en-US" sz="1600" u="none" dirty="0" smtClean="0">
              <a:latin typeface="Calibri" panose="020F0502020204030204" pitchFamily="34" charset="0"/>
            </a:rPr>
            <a:t>FMCG </a:t>
          </a:r>
          <a:r>
            <a:rPr lang="ru-RU" sz="1600" u="none" dirty="0" smtClean="0">
              <a:latin typeface="Calibri" panose="020F0502020204030204" pitchFamily="34" charset="0"/>
            </a:rPr>
            <a:t>рынка</a:t>
          </a:r>
          <a:endParaRPr lang="ru-RU" sz="1600" u="none" dirty="0">
            <a:latin typeface="Calibri" panose="020F0502020204030204" pitchFamily="34" charset="0"/>
          </a:endParaRPr>
        </a:p>
      </dgm:t>
    </dgm:pt>
    <dgm:pt modelId="{C766ACE2-8D16-4DC2-8B31-7E272DC14B95}" type="parTrans" cxnId="{C818121A-3556-493F-B5F5-0DD7F4107DFD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EB99298F-8C4B-4277-8BFF-D600D47D4A31}" type="sibTrans" cxnId="{C818121A-3556-493F-B5F5-0DD7F4107DFD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3683182D-11BE-4D35-B827-05E351980785}">
      <dgm:prSet custT="1"/>
      <dgm:spPr/>
      <dgm:t>
        <a:bodyPr/>
        <a:lstStyle/>
        <a:p>
          <a:pPr rtl="0"/>
          <a:r>
            <a:rPr lang="ru-RU" sz="1600" dirty="0" smtClean="0">
              <a:latin typeface="Calibri" panose="020F0502020204030204" pitchFamily="34" charset="0"/>
            </a:rPr>
            <a:t>Наша команда ежегодно увеличивается. Общая </a:t>
          </a:r>
          <a:r>
            <a:rPr lang="ru-RU" sz="1600" b="1" dirty="0" smtClean="0">
              <a:latin typeface="Calibri" panose="020F0502020204030204" pitchFamily="34" charset="0"/>
            </a:rPr>
            <a:t>численность сотрудников </a:t>
          </a:r>
          <a:r>
            <a:rPr lang="ru-RU" sz="1600" dirty="0" smtClean="0">
              <a:latin typeface="Calibri" panose="020F0502020204030204" pitchFamily="34" charset="0"/>
            </a:rPr>
            <a:t>компании </a:t>
          </a:r>
          <a:r>
            <a:rPr lang="ru-RU" sz="1600" b="1" dirty="0" smtClean="0">
              <a:latin typeface="Calibri" panose="020F0502020204030204" pitchFamily="34" charset="0"/>
            </a:rPr>
            <a:t>на 2018 </a:t>
          </a:r>
          <a:r>
            <a:rPr lang="ru-RU" sz="1600" dirty="0" smtClean="0">
              <a:latin typeface="Calibri" panose="020F0502020204030204" pitchFamily="34" charset="0"/>
            </a:rPr>
            <a:t>год составляет </a:t>
          </a:r>
          <a:r>
            <a:rPr lang="ru-RU" sz="1600" b="1" dirty="0" smtClean="0">
              <a:latin typeface="Calibri" panose="020F0502020204030204" pitchFamily="34" charset="0"/>
            </a:rPr>
            <a:t>более 80 </a:t>
          </a:r>
          <a:r>
            <a:rPr lang="ru-RU" sz="1600" dirty="0" smtClean="0">
              <a:latin typeface="Calibri" panose="020F0502020204030204" pitchFamily="34" charset="0"/>
            </a:rPr>
            <a:t>человек</a:t>
          </a:r>
          <a:endParaRPr lang="ru-RU" sz="1600" dirty="0">
            <a:latin typeface="Calibri" panose="020F0502020204030204" pitchFamily="34" charset="0"/>
          </a:endParaRPr>
        </a:p>
      </dgm:t>
    </dgm:pt>
    <dgm:pt modelId="{56AC28C2-E606-4930-8DAF-35EA8CE286EF}" type="parTrans" cxnId="{C6BE6AAF-8079-4405-9013-EBDD269E5F68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6A35F806-B44A-40B4-8CC0-AC7FEFFA6E79}" type="sibTrans" cxnId="{C6BE6AAF-8079-4405-9013-EBDD269E5F68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DABB76FD-905C-43A9-870E-F93C2E4667CD}">
      <dgm:prSet custT="1"/>
      <dgm:spPr/>
      <dgm:t>
        <a:bodyPr/>
        <a:lstStyle/>
        <a:p>
          <a:pPr rtl="0"/>
          <a:r>
            <a:rPr lang="ru-RU" sz="1400" u="none" dirty="0" smtClean="0">
              <a:latin typeface="Calibri" panose="020F0502020204030204" pitchFamily="34" charset="0"/>
            </a:rPr>
            <a:t>разработка на базе платформы </a:t>
          </a:r>
          <a:r>
            <a:rPr lang="ru-RU" sz="1400" b="0" u="none" dirty="0" smtClean="0">
              <a:latin typeface="Calibri" panose="020F0502020204030204" pitchFamily="34" charset="0"/>
            </a:rPr>
            <a:t>Android</a:t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55F4DD52-D594-4D16-8D87-172D3886EE10}" type="parTrans" cxnId="{EC31FD8B-A117-4B51-AB23-6E2CFBE73AA4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6249BF1E-820F-4F7F-992D-428E401F0381}" type="sibTrans" cxnId="{EC31FD8B-A117-4B51-AB23-6E2CFBE73AA4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B6287B99-C34D-48A5-ACE2-9D5B03C9EEE3}">
      <dgm:prSet custT="1"/>
      <dgm:spPr/>
      <dgm:t>
        <a:bodyPr/>
        <a:lstStyle/>
        <a:p>
          <a:pPr rtl="0"/>
          <a:r>
            <a:rPr lang="ru-RU" sz="1400" u="none" dirty="0" smtClean="0">
              <a:latin typeface="Calibri" panose="020F0502020204030204" pitchFamily="34" charset="0"/>
            </a:rPr>
            <a:t>реализация аналитической платформы </a:t>
          </a:r>
          <a:r>
            <a:rPr lang="en-US" sz="1400" b="0" u="none" dirty="0" smtClean="0">
              <a:latin typeface="Calibri" panose="020F0502020204030204" pitchFamily="34" charset="0"/>
            </a:rPr>
            <a:t>OLAP</a:t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91EE3CA2-097F-4443-BCEA-A4FC4264C21D}" type="parTrans" cxnId="{7D24CBCC-C281-4AAC-9BD4-504929AA49D6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9F8411D4-8676-4FD9-821A-D3337DD43AF5}" type="sibTrans" cxnId="{7D24CBCC-C281-4AAC-9BD4-504929AA49D6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F1371247-611C-4EBC-A78F-5371FA80D336}">
      <dgm:prSet custT="1"/>
      <dgm:spPr/>
      <dgm:t>
        <a:bodyPr/>
        <a:lstStyle/>
        <a:p>
          <a:pPr rtl="0"/>
          <a:r>
            <a:rPr lang="en-US" sz="1400" b="0" u="none" dirty="0" smtClean="0">
              <a:latin typeface="Calibri" panose="020F0502020204030204" pitchFamily="34" charset="0"/>
            </a:rPr>
            <a:t>WEB </a:t>
          </a:r>
          <a:r>
            <a:rPr lang="ru-RU" sz="1400" u="none" dirty="0" smtClean="0">
              <a:latin typeface="Calibri" panose="020F0502020204030204" pitchFamily="34" charset="0"/>
            </a:rPr>
            <a:t>разработка</a:t>
          </a:r>
          <a:endParaRPr lang="ru-RU" sz="1400" u="none" dirty="0">
            <a:latin typeface="Calibri" panose="020F0502020204030204" pitchFamily="34" charset="0"/>
          </a:endParaRPr>
        </a:p>
      </dgm:t>
    </dgm:pt>
    <dgm:pt modelId="{1FD925D0-4D68-499F-B9F3-C6AF121575CC}" type="parTrans" cxnId="{DEB1C8A1-2092-4AB2-8FDD-D5002F34D1AE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E7B64039-35BF-4122-A250-95F9CEAF4FCC}" type="sibTrans" cxnId="{DEB1C8A1-2092-4AB2-8FDD-D5002F34D1AE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3F340280-5C22-4B97-BBF3-2BD3E0686C44}">
      <dgm:prSet custT="1"/>
      <dgm:spPr/>
      <dgm:t>
        <a:bodyPr/>
        <a:lstStyle/>
        <a:p>
          <a:pPr rtl="0"/>
          <a:r>
            <a:rPr lang="ru-RU" sz="1400" u="none" dirty="0" smtClean="0">
              <a:latin typeface="Calibri" panose="020F0502020204030204" pitchFamily="34" charset="0"/>
            </a:rPr>
            <a:t>техническая </a:t>
          </a:r>
          <a:r>
            <a:rPr lang="ru-RU" sz="1400" b="0" u="none" dirty="0" smtClean="0">
              <a:latin typeface="Calibri" panose="020F0502020204030204" pitchFamily="34" charset="0"/>
            </a:rPr>
            <a:t>поддержка кластера</a:t>
          </a:r>
          <a:r>
            <a:rPr lang="ru-RU" sz="1400" b="1" u="none" dirty="0" smtClean="0">
              <a:latin typeface="Calibri" panose="020F0502020204030204" pitchFamily="34" charset="0"/>
            </a:rPr>
            <a:t> </a:t>
          </a:r>
          <a:r>
            <a:rPr lang="ru-RU" sz="1400" b="0" u="none" dirty="0" smtClean="0">
              <a:latin typeface="Calibri" panose="020F0502020204030204" pitchFamily="34" charset="0"/>
            </a:rPr>
            <a:t>серверов</a:t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6982F971-930F-455A-93A4-CA5C11C19C37}" type="parTrans" cxnId="{81C3C1B0-6149-4CAA-B97E-2BA2FA32E22F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F5E378D3-32D5-4F09-9FE4-F97DFDEE7C8B}" type="sibTrans" cxnId="{81C3C1B0-6149-4CAA-B97E-2BA2FA32E22F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B75A9967-4E82-4B91-B529-4174F7E5F4BD}">
      <dgm:prSet custT="1"/>
      <dgm:spPr/>
      <dgm:t>
        <a:bodyPr/>
        <a:lstStyle/>
        <a:p>
          <a:pPr rtl="0"/>
          <a:r>
            <a:rPr lang="ru-RU" sz="1400" u="none" dirty="0" smtClean="0">
              <a:latin typeface="Calibri" panose="020F0502020204030204" pitchFamily="34" charset="0"/>
            </a:rPr>
            <a:t>предоставление </a:t>
          </a:r>
          <a:r>
            <a:rPr lang="ru-RU" sz="1400" b="0" u="none" dirty="0" smtClean="0">
              <a:latin typeface="Calibri" panose="020F0502020204030204" pitchFamily="34" charset="0"/>
            </a:rPr>
            <a:t>облачного сервиса</a:t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7D5A495F-4789-49F7-8460-C7701580CB81}" type="parTrans" cxnId="{504B503F-64E0-413C-A792-179F8F9D9C2B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59C99C89-7141-4C28-AC76-3947D53FFE06}" type="sibTrans" cxnId="{504B503F-64E0-413C-A792-179F8F9D9C2B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CA172964-0F55-41EC-9957-804DC8B1803D}">
      <dgm:prSet custT="1"/>
      <dgm:spPr/>
      <dgm:t>
        <a:bodyPr/>
        <a:lstStyle/>
        <a:p>
          <a:pPr rtl="0"/>
          <a:r>
            <a:rPr lang="ru-RU" sz="1400" u="none" dirty="0" smtClean="0">
              <a:latin typeface="Calibri" panose="020F0502020204030204" pitchFamily="34" charset="0"/>
            </a:rPr>
            <a:t>поддержка и доработка </a:t>
          </a:r>
          <a:r>
            <a:rPr lang="en-US" sz="1400" b="0" u="none" dirty="0" smtClean="0">
              <a:latin typeface="Calibri" panose="020F0502020204030204" pitchFamily="34" charset="0"/>
            </a:rPr>
            <a:t>ERP </a:t>
          </a:r>
          <a:r>
            <a:rPr lang="ru-RU" sz="1400" b="0" u="none" dirty="0" smtClean="0">
              <a:latin typeface="Calibri" panose="020F0502020204030204" pitchFamily="34" charset="0"/>
            </a:rPr>
            <a:t>систем</a:t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0C24AA88-E0B3-492D-9BC7-A23E702B4FED}" type="parTrans" cxnId="{88F1FE7C-E41C-4516-A2DF-EF6E278232E8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998A06B8-2B30-424D-BB24-099163AF9F71}" type="sibTrans" cxnId="{88F1FE7C-E41C-4516-A2DF-EF6E278232E8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D661E1A3-0D85-496E-BA7E-62CEE49BB38B}">
      <dgm:prSet custT="1"/>
      <dgm:spPr/>
      <dgm:t>
        <a:bodyPr/>
        <a:lstStyle/>
        <a:p>
          <a:pPr rtl="0"/>
          <a:r>
            <a:rPr lang="ru-RU" sz="1400" b="0" u="none" dirty="0" smtClean="0">
              <a:latin typeface="Calibri" panose="020F0502020204030204" pitchFamily="34" charset="0"/>
            </a:rPr>
            <a:t>консалтинг </a:t>
          </a:r>
          <a:r>
            <a:rPr lang="ru-RU" sz="1400" u="none" dirty="0" smtClean="0">
              <a:latin typeface="Calibri" panose="020F0502020204030204" pitchFamily="34" charset="0"/>
            </a:rPr>
            <a:t>и внешнее </a:t>
          </a:r>
          <a:r>
            <a:rPr lang="ru-RU" sz="1400" b="0" u="none" dirty="0" smtClean="0">
              <a:latin typeface="Calibri" panose="020F0502020204030204" pitchFamily="34" charset="0"/>
            </a:rPr>
            <a:t>управление </a:t>
          </a:r>
          <a:r>
            <a:rPr lang="en-US" sz="1400" b="0" u="none" dirty="0" smtClean="0">
              <a:latin typeface="Calibri" panose="020F0502020204030204" pitchFamily="34" charset="0"/>
            </a:rPr>
            <a:t>IT </a:t>
          </a:r>
          <a:r>
            <a:rPr lang="ru-RU" sz="1400" b="0" u="none" dirty="0" smtClean="0">
              <a:latin typeface="Calibri" panose="020F0502020204030204" pitchFamily="34" charset="0"/>
            </a:rPr>
            <a:t>проектами</a:t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09FC770A-E213-4F7E-8189-1D73EC7FD083}" type="parTrans" cxnId="{B8DEEEB1-A28B-4224-8E66-A3EF9748E2BB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ACE597FD-65A2-4CF3-BC04-3CC0391A01C1}" type="sibTrans" cxnId="{B8DEEEB1-A28B-4224-8E66-A3EF9748E2BB}">
      <dgm:prSet/>
      <dgm:spPr/>
      <dgm:t>
        <a:bodyPr/>
        <a:lstStyle/>
        <a:p>
          <a:endParaRPr lang="ru-RU" sz="4800">
            <a:latin typeface="Calibri" panose="020F0502020204030204" pitchFamily="34" charset="0"/>
          </a:endParaRPr>
        </a:p>
      </dgm:t>
    </dgm:pt>
    <dgm:pt modelId="{78857EE3-9539-4487-8838-152DAE7C7354}">
      <dgm:prSet custT="1"/>
      <dgm:spPr/>
      <dgm:t>
        <a:bodyPr/>
        <a:lstStyle/>
        <a:p>
          <a:pPr rtl="0"/>
          <a:r>
            <a:rPr lang="ru-RU" sz="1400" u="none" dirty="0" smtClean="0">
              <a:latin typeface="Calibri" panose="020F0502020204030204" pitchFamily="34" charset="0"/>
            </a:rPr>
            <a:t>разработка и администрирование баз данных </a:t>
          </a:r>
          <a:r>
            <a:rPr lang="en-US" sz="1400" b="0" u="none" dirty="0" smtClean="0">
              <a:latin typeface="Calibri" panose="020F0502020204030204" pitchFamily="34" charset="0"/>
            </a:rPr>
            <a:t>MS SQL</a:t>
          </a:r>
          <a:endParaRPr lang="ru-RU" sz="1400" b="0" u="none" dirty="0">
            <a:latin typeface="Calibri" panose="020F0502020204030204" pitchFamily="34" charset="0"/>
          </a:endParaRPr>
        </a:p>
      </dgm:t>
    </dgm:pt>
    <dgm:pt modelId="{9012FAA7-2540-497A-A14C-AE9403C3ED10}" type="parTrans" cxnId="{90885A61-F816-4791-B49B-2B90E23943B2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89DE06F2-7EDF-41EB-B7D8-785C0D2006BE}" type="sibTrans" cxnId="{90885A61-F816-4791-B49B-2B90E23943B2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BF77EB41-3077-46F9-B063-F85B7AF9E446}">
      <dgm:prSet custT="1"/>
      <dgm:spPr/>
      <dgm:t>
        <a:bodyPr/>
        <a:lstStyle/>
        <a:p>
          <a:pPr rtl="0"/>
          <a:r>
            <a:rPr lang="ru-RU" sz="1600" b="1" dirty="0" smtClean="0">
              <a:latin typeface="Calibri" panose="020F0502020204030204" pitchFamily="34" charset="0"/>
            </a:rPr>
            <a:t>Основные направления </a:t>
          </a:r>
          <a:r>
            <a:rPr lang="ru-RU" sz="1600" dirty="0" smtClean="0">
              <a:latin typeface="Calibri" panose="020F0502020204030204" pitchFamily="34" charset="0"/>
            </a:rPr>
            <a:t>деятельности компании:</a:t>
          </a:r>
          <a:endParaRPr lang="ru-RU" sz="1600" dirty="0">
            <a:latin typeface="Calibri" panose="020F0502020204030204" pitchFamily="34" charset="0"/>
          </a:endParaRPr>
        </a:p>
      </dgm:t>
    </dgm:pt>
    <dgm:pt modelId="{207792BC-9055-4558-BB39-DCC600D5CF7E}" type="parTrans" cxnId="{166A80DC-8EAA-4153-BE08-BFD34BD92E89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25D97966-3482-4175-B0B4-E1DC23CE0AC2}" type="sibTrans" cxnId="{166A80DC-8EAA-4153-BE08-BFD34BD92E89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A1809658-58AA-4347-AAB0-31EF1D4B1BA7}" type="pres">
      <dgm:prSet presAssocID="{4C34AD45-EADC-4D5F-8608-976AA18D52E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B09F2C-E798-482B-9466-8E262FF6E4FB}" type="pres">
      <dgm:prSet presAssocID="{EDD469B4-748C-4749-B2EA-8055AB66B881}" presName="composite" presStyleCnt="0"/>
      <dgm:spPr/>
    </dgm:pt>
    <dgm:pt modelId="{9EF62D87-3EA8-4C48-A7FB-FD2BC5A338F9}" type="pres">
      <dgm:prSet presAssocID="{EDD469B4-748C-4749-B2EA-8055AB66B881}" presName="LShape" presStyleLbl="alignNode1" presStyleIdx="0" presStyleCnt="5"/>
      <dgm:spPr/>
    </dgm:pt>
    <dgm:pt modelId="{0923619B-D7DB-41CF-A2CF-84CD1773FEB3}" type="pres">
      <dgm:prSet presAssocID="{EDD469B4-748C-4749-B2EA-8055AB66B88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4AB98-5D17-4E64-B8E1-B78F8B1E9371}" type="pres">
      <dgm:prSet presAssocID="{EDD469B4-748C-4749-B2EA-8055AB66B881}" presName="Triangle" presStyleLbl="alignNode1" presStyleIdx="1" presStyleCnt="5"/>
      <dgm:spPr/>
    </dgm:pt>
    <dgm:pt modelId="{6945E604-514A-4DB8-B5E6-B86B69DA34C1}" type="pres">
      <dgm:prSet presAssocID="{EB99298F-8C4B-4277-8BFF-D600D47D4A31}" presName="sibTrans" presStyleCnt="0"/>
      <dgm:spPr/>
    </dgm:pt>
    <dgm:pt modelId="{47949F65-897C-4BD4-8B33-6E3FED6C4337}" type="pres">
      <dgm:prSet presAssocID="{EB99298F-8C4B-4277-8BFF-D600D47D4A31}" presName="space" presStyleCnt="0"/>
      <dgm:spPr/>
    </dgm:pt>
    <dgm:pt modelId="{B2BC428F-0516-4947-973F-56BF32E3055B}" type="pres">
      <dgm:prSet presAssocID="{3683182D-11BE-4D35-B827-05E351980785}" presName="composite" presStyleCnt="0"/>
      <dgm:spPr/>
    </dgm:pt>
    <dgm:pt modelId="{AB570D6F-CA73-43B3-A31B-011792AED467}" type="pres">
      <dgm:prSet presAssocID="{3683182D-11BE-4D35-B827-05E351980785}" presName="LShape" presStyleLbl="alignNode1" presStyleIdx="2" presStyleCnt="5"/>
      <dgm:spPr/>
    </dgm:pt>
    <dgm:pt modelId="{1D969A08-EF3F-4A13-9701-58938D040C08}" type="pres">
      <dgm:prSet presAssocID="{3683182D-11BE-4D35-B827-05E35198078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9A4F9-1BCD-4A1F-B48D-9F2943F47E15}" type="pres">
      <dgm:prSet presAssocID="{3683182D-11BE-4D35-B827-05E351980785}" presName="Triangle" presStyleLbl="alignNode1" presStyleIdx="3" presStyleCnt="5"/>
      <dgm:spPr/>
    </dgm:pt>
    <dgm:pt modelId="{B7328CA2-8E85-4113-A209-3A289F517305}" type="pres">
      <dgm:prSet presAssocID="{6A35F806-B44A-40B4-8CC0-AC7FEFFA6E79}" presName="sibTrans" presStyleCnt="0"/>
      <dgm:spPr/>
    </dgm:pt>
    <dgm:pt modelId="{5E7AF04B-4742-4A7F-BE56-64D8D7CF693E}" type="pres">
      <dgm:prSet presAssocID="{6A35F806-B44A-40B4-8CC0-AC7FEFFA6E79}" presName="space" presStyleCnt="0"/>
      <dgm:spPr/>
    </dgm:pt>
    <dgm:pt modelId="{8A58F40D-49C0-4736-8D0D-B0F8887D982C}" type="pres">
      <dgm:prSet presAssocID="{BF77EB41-3077-46F9-B063-F85B7AF9E446}" presName="composite" presStyleCnt="0"/>
      <dgm:spPr/>
    </dgm:pt>
    <dgm:pt modelId="{F9DE719A-0EAC-4599-8424-3B75D20D4D53}" type="pres">
      <dgm:prSet presAssocID="{BF77EB41-3077-46F9-B063-F85B7AF9E446}" presName="LShape" presStyleLbl="alignNode1" presStyleIdx="4" presStyleCnt="5"/>
      <dgm:spPr/>
    </dgm:pt>
    <dgm:pt modelId="{3521DCC4-1242-40C8-A48C-1361DF9F540D}" type="pres">
      <dgm:prSet presAssocID="{BF77EB41-3077-46F9-B063-F85B7AF9E44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DF844-57F3-4204-A4B1-D54657C1B3E6}" type="presOf" srcId="{3683182D-11BE-4D35-B827-05E351980785}" destId="{1D969A08-EF3F-4A13-9701-58938D040C08}" srcOrd="0" destOrd="0" presId="urn:microsoft.com/office/officeart/2009/3/layout/StepUpProcess"/>
    <dgm:cxn modelId="{EC31FD8B-A117-4B51-AB23-6E2CFBE73AA4}" srcId="{BF77EB41-3077-46F9-B063-F85B7AF9E446}" destId="{DABB76FD-905C-43A9-870E-F93C2E4667CD}" srcOrd="1" destOrd="0" parTransId="{55F4DD52-D594-4D16-8D87-172D3886EE10}" sibTransId="{6249BF1E-820F-4F7F-992D-428E401F0381}"/>
    <dgm:cxn modelId="{88F1FE7C-E41C-4516-A2DF-EF6E278232E8}" srcId="{BF77EB41-3077-46F9-B063-F85B7AF9E446}" destId="{CA172964-0F55-41EC-9957-804DC8B1803D}" srcOrd="6" destOrd="0" parTransId="{0C24AA88-E0B3-492D-9BC7-A23E702B4FED}" sibTransId="{998A06B8-2B30-424D-BB24-099163AF9F71}"/>
    <dgm:cxn modelId="{B1DAC3AB-5DBF-46E8-A0C8-CB002C656AFB}" type="presOf" srcId="{CA172964-0F55-41EC-9957-804DC8B1803D}" destId="{3521DCC4-1242-40C8-A48C-1361DF9F540D}" srcOrd="0" destOrd="7" presId="urn:microsoft.com/office/officeart/2009/3/layout/StepUpProcess"/>
    <dgm:cxn modelId="{81C3C1B0-6149-4CAA-B97E-2BA2FA32E22F}" srcId="{BF77EB41-3077-46F9-B063-F85B7AF9E446}" destId="{3F340280-5C22-4B97-BBF3-2BD3E0686C44}" srcOrd="4" destOrd="0" parTransId="{6982F971-930F-455A-93A4-CA5C11C19C37}" sibTransId="{F5E378D3-32D5-4F09-9FE4-F97DFDEE7C8B}"/>
    <dgm:cxn modelId="{6D5CC055-4E8E-4228-B375-5396BDE806AD}" type="presOf" srcId="{B6287B99-C34D-48A5-ACE2-9D5B03C9EEE3}" destId="{3521DCC4-1242-40C8-A48C-1361DF9F540D}" srcOrd="0" destOrd="3" presId="urn:microsoft.com/office/officeart/2009/3/layout/StepUpProcess"/>
    <dgm:cxn modelId="{975BA548-1169-46CD-901C-488A1F2A6109}" type="presOf" srcId="{F1371247-611C-4EBC-A78F-5371FA80D336}" destId="{3521DCC4-1242-40C8-A48C-1361DF9F540D}" srcOrd="0" destOrd="4" presId="urn:microsoft.com/office/officeart/2009/3/layout/StepUpProcess"/>
    <dgm:cxn modelId="{7D24CBCC-C281-4AAC-9BD4-504929AA49D6}" srcId="{BF77EB41-3077-46F9-B063-F85B7AF9E446}" destId="{B6287B99-C34D-48A5-ACE2-9D5B03C9EEE3}" srcOrd="2" destOrd="0" parTransId="{91EE3CA2-097F-4443-BCEA-A4FC4264C21D}" sibTransId="{9F8411D4-8676-4FD9-821A-D3337DD43AF5}"/>
    <dgm:cxn modelId="{62812032-4B99-43D5-8D80-CAEFC68C0008}" type="presOf" srcId="{D661E1A3-0D85-496E-BA7E-62CEE49BB38B}" destId="{3521DCC4-1242-40C8-A48C-1361DF9F540D}" srcOrd="0" destOrd="8" presId="urn:microsoft.com/office/officeart/2009/3/layout/StepUpProcess"/>
    <dgm:cxn modelId="{490EEF7A-8FC0-4AC1-AE10-5711950497F4}" type="presOf" srcId="{BF77EB41-3077-46F9-B063-F85B7AF9E446}" destId="{3521DCC4-1242-40C8-A48C-1361DF9F540D}" srcOrd="0" destOrd="0" presId="urn:microsoft.com/office/officeart/2009/3/layout/StepUpProcess"/>
    <dgm:cxn modelId="{B8DEEEB1-A28B-4224-8E66-A3EF9748E2BB}" srcId="{BF77EB41-3077-46F9-B063-F85B7AF9E446}" destId="{D661E1A3-0D85-496E-BA7E-62CEE49BB38B}" srcOrd="7" destOrd="0" parTransId="{09FC770A-E213-4F7E-8189-1D73EC7FD083}" sibTransId="{ACE597FD-65A2-4CF3-BC04-3CC0391A01C1}"/>
    <dgm:cxn modelId="{8D502F3F-E146-44CE-B349-17A3A8F77EA8}" type="presOf" srcId="{4C34AD45-EADC-4D5F-8608-976AA18D52EF}" destId="{A1809658-58AA-4347-AAB0-31EF1D4B1BA7}" srcOrd="0" destOrd="0" presId="urn:microsoft.com/office/officeart/2009/3/layout/StepUpProcess"/>
    <dgm:cxn modelId="{94C31451-0654-462B-8E1F-01355CB28249}" type="presOf" srcId="{DABB76FD-905C-43A9-870E-F93C2E4667CD}" destId="{3521DCC4-1242-40C8-A48C-1361DF9F540D}" srcOrd="0" destOrd="2" presId="urn:microsoft.com/office/officeart/2009/3/layout/StepUpProcess"/>
    <dgm:cxn modelId="{A4D78D72-C1DC-4C3F-A15E-BBAB4EE31372}" type="presOf" srcId="{3F340280-5C22-4B97-BBF3-2BD3E0686C44}" destId="{3521DCC4-1242-40C8-A48C-1361DF9F540D}" srcOrd="0" destOrd="5" presId="urn:microsoft.com/office/officeart/2009/3/layout/StepUpProcess"/>
    <dgm:cxn modelId="{DEB1C8A1-2092-4AB2-8FDD-D5002F34D1AE}" srcId="{BF77EB41-3077-46F9-B063-F85B7AF9E446}" destId="{F1371247-611C-4EBC-A78F-5371FA80D336}" srcOrd="3" destOrd="0" parTransId="{1FD925D0-4D68-499F-B9F3-C6AF121575CC}" sibTransId="{E7B64039-35BF-4122-A250-95F9CEAF4FCC}"/>
    <dgm:cxn modelId="{C818121A-3556-493F-B5F5-0DD7F4107DFD}" srcId="{4C34AD45-EADC-4D5F-8608-976AA18D52EF}" destId="{EDD469B4-748C-4749-B2EA-8055AB66B881}" srcOrd="0" destOrd="0" parTransId="{C766ACE2-8D16-4DC2-8B31-7E272DC14B95}" sibTransId="{EB99298F-8C4B-4277-8BFF-D600D47D4A31}"/>
    <dgm:cxn modelId="{504B503F-64E0-413C-A792-179F8F9D9C2B}" srcId="{BF77EB41-3077-46F9-B063-F85B7AF9E446}" destId="{B75A9967-4E82-4B91-B529-4174F7E5F4BD}" srcOrd="5" destOrd="0" parTransId="{7D5A495F-4789-49F7-8460-C7701580CB81}" sibTransId="{59C99C89-7141-4C28-AC76-3947D53FFE06}"/>
    <dgm:cxn modelId="{983BEF4D-6993-427E-A3B4-2021C5F71F30}" type="presOf" srcId="{EDD469B4-748C-4749-B2EA-8055AB66B881}" destId="{0923619B-D7DB-41CF-A2CF-84CD1773FEB3}" srcOrd="0" destOrd="0" presId="urn:microsoft.com/office/officeart/2009/3/layout/StepUpProcess"/>
    <dgm:cxn modelId="{166A80DC-8EAA-4153-BE08-BFD34BD92E89}" srcId="{4C34AD45-EADC-4D5F-8608-976AA18D52EF}" destId="{BF77EB41-3077-46F9-B063-F85B7AF9E446}" srcOrd="2" destOrd="0" parTransId="{207792BC-9055-4558-BB39-DCC600D5CF7E}" sibTransId="{25D97966-3482-4175-B0B4-E1DC23CE0AC2}"/>
    <dgm:cxn modelId="{90885A61-F816-4791-B49B-2B90E23943B2}" srcId="{BF77EB41-3077-46F9-B063-F85B7AF9E446}" destId="{78857EE3-9539-4487-8838-152DAE7C7354}" srcOrd="0" destOrd="0" parTransId="{9012FAA7-2540-497A-A14C-AE9403C3ED10}" sibTransId="{89DE06F2-7EDF-41EB-B7D8-785C0D2006BE}"/>
    <dgm:cxn modelId="{602F1263-C025-4DAD-A2D6-B5F6D7D4D905}" type="presOf" srcId="{78857EE3-9539-4487-8838-152DAE7C7354}" destId="{3521DCC4-1242-40C8-A48C-1361DF9F540D}" srcOrd="0" destOrd="1" presId="urn:microsoft.com/office/officeart/2009/3/layout/StepUpProcess"/>
    <dgm:cxn modelId="{C6BE6AAF-8079-4405-9013-EBDD269E5F68}" srcId="{4C34AD45-EADC-4D5F-8608-976AA18D52EF}" destId="{3683182D-11BE-4D35-B827-05E351980785}" srcOrd="1" destOrd="0" parTransId="{56AC28C2-E606-4930-8DAF-35EA8CE286EF}" sibTransId="{6A35F806-B44A-40B4-8CC0-AC7FEFFA6E79}"/>
    <dgm:cxn modelId="{7801E148-D787-4F60-B5D9-805C6B61A53C}" type="presOf" srcId="{B75A9967-4E82-4B91-B529-4174F7E5F4BD}" destId="{3521DCC4-1242-40C8-A48C-1361DF9F540D}" srcOrd="0" destOrd="6" presId="urn:microsoft.com/office/officeart/2009/3/layout/StepUpProcess"/>
    <dgm:cxn modelId="{268A330A-AFF1-449B-B74F-D9857800EFBF}" type="presParOf" srcId="{A1809658-58AA-4347-AAB0-31EF1D4B1BA7}" destId="{63B09F2C-E798-482B-9466-8E262FF6E4FB}" srcOrd="0" destOrd="0" presId="urn:microsoft.com/office/officeart/2009/3/layout/StepUpProcess"/>
    <dgm:cxn modelId="{FA9814B0-5F05-462F-8884-FD5634234D0C}" type="presParOf" srcId="{63B09F2C-E798-482B-9466-8E262FF6E4FB}" destId="{9EF62D87-3EA8-4C48-A7FB-FD2BC5A338F9}" srcOrd="0" destOrd="0" presId="urn:microsoft.com/office/officeart/2009/3/layout/StepUpProcess"/>
    <dgm:cxn modelId="{DEC01ABB-BD02-4E66-B883-80AC3425FB84}" type="presParOf" srcId="{63B09F2C-E798-482B-9466-8E262FF6E4FB}" destId="{0923619B-D7DB-41CF-A2CF-84CD1773FEB3}" srcOrd="1" destOrd="0" presId="urn:microsoft.com/office/officeart/2009/3/layout/StepUpProcess"/>
    <dgm:cxn modelId="{DEC0BE11-799D-4877-839D-1D188D513B71}" type="presParOf" srcId="{63B09F2C-E798-482B-9466-8E262FF6E4FB}" destId="{ECB4AB98-5D17-4E64-B8E1-B78F8B1E9371}" srcOrd="2" destOrd="0" presId="urn:microsoft.com/office/officeart/2009/3/layout/StepUpProcess"/>
    <dgm:cxn modelId="{5B391AE4-4782-49D5-963B-635F9CB0F6AC}" type="presParOf" srcId="{A1809658-58AA-4347-AAB0-31EF1D4B1BA7}" destId="{6945E604-514A-4DB8-B5E6-B86B69DA34C1}" srcOrd="1" destOrd="0" presId="urn:microsoft.com/office/officeart/2009/3/layout/StepUpProcess"/>
    <dgm:cxn modelId="{8E5C5053-A60E-4C19-88F9-56F9AFC2D571}" type="presParOf" srcId="{6945E604-514A-4DB8-B5E6-B86B69DA34C1}" destId="{47949F65-897C-4BD4-8B33-6E3FED6C4337}" srcOrd="0" destOrd="0" presId="urn:microsoft.com/office/officeart/2009/3/layout/StepUpProcess"/>
    <dgm:cxn modelId="{C74A0D45-DEFB-44B0-9FB2-5EF0D11358B8}" type="presParOf" srcId="{A1809658-58AA-4347-AAB0-31EF1D4B1BA7}" destId="{B2BC428F-0516-4947-973F-56BF32E3055B}" srcOrd="2" destOrd="0" presId="urn:microsoft.com/office/officeart/2009/3/layout/StepUpProcess"/>
    <dgm:cxn modelId="{505B6D1E-5B9C-4052-8E7D-C5F8BD4E4328}" type="presParOf" srcId="{B2BC428F-0516-4947-973F-56BF32E3055B}" destId="{AB570D6F-CA73-43B3-A31B-011792AED467}" srcOrd="0" destOrd="0" presId="urn:microsoft.com/office/officeart/2009/3/layout/StepUpProcess"/>
    <dgm:cxn modelId="{10040E70-0ECD-4C27-BA72-970B1B1DD5C5}" type="presParOf" srcId="{B2BC428F-0516-4947-973F-56BF32E3055B}" destId="{1D969A08-EF3F-4A13-9701-58938D040C08}" srcOrd="1" destOrd="0" presId="urn:microsoft.com/office/officeart/2009/3/layout/StepUpProcess"/>
    <dgm:cxn modelId="{F1E9A5D1-4BAF-4F29-8B1A-50F049FB114A}" type="presParOf" srcId="{B2BC428F-0516-4947-973F-56BF32E3055B}" destId="{0189A4F9-1BCD-4A1F-B48D-9F2943F47E15}" srcOrd="2" destOrd="0" presId="urn:microsoft.com/office/officeart/2009/3/layout/StepUpProcess"/>
    <dgm:cxn modelId="{9D5BD8E6-13CD-45AB-BF30-18DEFC7423A8}" type="presParOf" srcId="{A1809658-58AA-4347-AAB0-31EF1D4B1BA7}" destId="{B7328CA2-8E85-4113-A209-3A289F517305}" srcOrd="3" destOrd="0" presId="urn:microsoft.com/office/officeart/2009/3/layout/StepUpProcess"/>
    <dgm:cxn modelId="{995A05FF-718B-40AC-9E14-7CFF1C56829F}" type="presParOf" srcId="{B7328CA2-8E85-4113-A209-3A289F517305}" destId="{5E7AF04B-4742-4A7F-BE56-64D8D7CF693E}" srcOrd="0" destOrd="0" presId="urn:microsoft.com/office/officeart/2009/3/layout/StepUpProcess"/>
    <dgm:cxn modelId="{58D48C0D-7759-4905-A2DA-6D7D04300332}" type="presParOf" srcId="{A1809658-58AA-4347-AAB0-31EF1D4B1BA7}" destId="{8A58F40D-49C0-4736-8D0D-B0F8887D982C}" srcOrd="4" destOrd="0" presId="urn:microsoft.com/office/officeart/2009/3/layout/StepUpProcess"/>
    <dgm:cxn modelId="{09F88984-E826-41AC-9C87-6765C22A68F5}" type="presParOf" srcId="{8A58F40D-49C0-4736-8D0D-B0F8887D982C}" destId="{F9DE719A-0EAC-4599-8424-3B75D20D4D53}" srcOrd="0" destOrd="0" presId="urn:microsoft.com/office/officeart/2009/3/layout/StepUpProcess"/>
    <dgm:cxn modelId="{6D52339A-D9FF-4EC7-B6B3-D91B1B1721D8}" type="presParOf" srcId="{8A58F40D-49C0-4736-8D0D-B0F8887D982C}" destId="{3521DCC4-1242-40C8-A48C-1361DF9F540D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C8B3C-27D0-49E7-98E9-BB51EF7CD936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042AC7-C14A-4579-9910-B7061E5F1006}">
      <dgm:prSet custT="1"/>
      <dgm:spPr>
        <a:solidFill>
          <a:schemeClr val="bg1">
            <a:alpha val="73000"/>
          </a:schemeClr>
        </a:solidFill>
      </dgm:spPr>
      <dgm:t>
        <a:bodyPr lIns="144000" rIns="144000"/>
        <a:lstStyle/>
        <a:p>
          <a:pPr rtl="0"/>
          <a:r>
            <a:rPr lang="ru-RU" sz="1800" dirty="0" smtClean="0">
              <a:latin typeface="Calibri" panose="020F0502020204030204" pitchFamily="34" charset="0"/>
            </a:rPr>
            <a:t>аналитический </a:t>
          </a:r>
          <a:r>
            <a:rPr lang="en-US" sz="1800" dirty="0" smtClean="0">
              <a:latin typeface="Calibri" panose="020F0502020204030204" pitchFamily="34" charset="0"/>
            </a:rPr>
            <a:t>BI-</a:t>
          </a:r>
          <a:r>
            <a:rPr lang="ru-RU" sz="1800" dirty="0" smtClean="0">
              <a:latin typeface="Calibri" panose="020F0502020204030204" pitchFamily="34" charset="0"/>
            </a:rPr>
            <a:t>комплекс</a:t>
          </a:r>
          <a:r>
            <a:rPr lang="en-US" sz="1800" dirty="0" smtClean="0">
              <a:latin typeface="Calibri" panose="020F0502020204030204" pitchFamily="34" charset="0"/>
            </a:rPr>
            <a:t> </a:t>
          </a:r>
          <a:r>
            <a:rPr lang="ru-RU" sz="1800" dirty="0" smtClean="0">
              <a:latin typeface="Calibri" panose="020F0502020204030204" pitchFamily="34" charset="0"/>
            </a:rPr>
            <a:t>на </a:t>
          </a:r>
          <a:r>
            <a:rPr lang="en-US" sz="1800" dirty="0" smtClean="0">
              <a:latin typeface="Calibri" panose="020F0502020204030204" pitchFamily="34" charset="0"/>
            </a:rPr>
            <a:t>Web-</a:t>
          </a:r>
          <a:r>
            <a:rPr lang="ru-RU" sz="1800" dirty="0" smtClean="0">
              <a:latin typeface="Calibri" panose="020F0502020204030204" pitchFamily="34" charset="0"/>
            </a:rPr>
            <a:t>платформе для работы с </a:t>
          </a:r>
          <a:r>
            <a:rPr lang="en-US" sz="1800" dirty="0" smtClean="0">
              <a:latin typeface="Calibri" panose="020F0502020204030204" pitchFamily="34" charset="0"/>
            </a:rPr>
            <a:t>OLAP</a:t>
          </a:r>
          <a:r>
            <a:rPr lang="ru-RU" sz="1800" dirty="0" smtClean="0">
              <a:latin typeface="Calibri" panose="020F0502020204030204" pitchFamily="34" charset="0"/>
            </a:rPr>
            <a:t> механизмами</a:t>
          </a:r>
          <a:endParaRPr lang="ru-RU" sz="1800" dirty="0">
            <a:latin typeface="Calibri" panose="020F0502020204030204" pitchFamily="34" charset="0"/>
          </a:endParaRPr>
        </a:p>
      </dgm:t>
    </dgm:pt>
    <dgm:pt modelId="{E4C6601A-6D79-4CFA-89A7-8D1EC7BDF530}" type="parTrans" cxnId="{5CA367E8-CF7E-4D4C-B3D9-EDCAE33EA805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84ED96C9-8ABF-4844-A768-4F97C330AABE}" type="sibTrans" cxnId="{5CA367E8-CF7E-4D4C-B3D9-EDCAE33EA805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59792208-69AB-4F1F-B58A-12798E3F50A0}">
      <dgm:prSet custT="1"/>
      <dgm:spPr>
        <a:solidFill>
          <a:schemeClr val="bg1">
            <a:alpha val="73000"/>
          </a:schemeClr>
        </a:solidFill>
      </dgm:spPr>
      <dgm:t>
        <a:bodyPr lIns="144000" rIns="144000"/>
        <a:lstStyle/>
        <a:p>
          <a:pPr rtl="0"/>
          <a:r>
            <a:rPr lang="ru-RU" sz="1800" dirty="0" smtClean="0">
              <a:latin typeface="Calibri" panose="020F0502020204030204" pitchFamily="34" charset="0"/>
            </a:rPr>
            <a:t>система мобильной торговли для планшетных компьютеров с операционной системой </a:t>
          </a:r>
          <a:r>
            <a:rPr lang="en-US" sz="1800" dirty="0" smtClean="0">
              <a:latin typeface="Calibri" panose="020F0502020204030204" pitchFamily="34" charset="0"/>
            </a:rPr>
            <a:t>“</a:t>
          </a:r>
          <a:r>
            <a:rPr lang="ru-RU" sz="1800" dirty="0" smtClean="0">
              <a:latin typeface="Calibri" panose="020F0502020204030204" pitchFamily="34" charset="0"/>
            </a:rPr>
            <a:t>Android</a:t>
          </a:r>
          <a:r>
            <a:rPr lang="en-US" sz="1800" dirty="0" smtClean="0">
              <a:latin typeface="Calibri" panose="020F0502020204030204" pitchFamily="34" charset="0"/>
            </a:rPr>
            <a:t>”</a:t>
          </a:r>
          <a:endParaRPr lang="ru-RU" sz="1800" dirty="0">
            <a:latin typeface="Calibri" panose="020F0502020204030204" pitchFamily="34" charset="0"/>
          </a:endParaRPr>
        </a:p>
      </dgm:t>
    </dgm:pt>
    <dgm:pt modelId="{B6A1453B-5FAC-4B88-93B7-C8FBD146953E}" type="parTrans" cxnId="{5266EAE7-4EE3-4264-A41D-05E550D09495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6AA883B5-1270-4260-95D4-E2E4C461BAB2}" type="sibTrans" cxnId="{5266EAE7-4EE3-4264-A41D-05E550D09495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2D8D74CA-276D-488F-9D29-ED6A761750B2}">
      <dgm:prSet custT="1"/>
      <dgm:spPr>
        <a:solidFill>
          <a:schemeClr val="bg1">
            <a:alpha val="73000"/>
          </a:schemeClr>
        </a:solidFill>
      </dgm:spPr>
      <dgm:t>
        <a:bodyPr lIns="144000" rIns="144000"/>
        <a:lstStyle/>
        <a:p>
          <a:pPr rtl="0"/>
          <a:r>
            <a:rPr lang="ru-RU" sz="1800" dirty="0" smtClean="0">
              <a:latin typeface="Calibri" panose="020F0502020204030204" pitchFamily="34" charset="0"/>
            </a:rPr>
            <a:t>система контроля и управления продажами дистрибьюторов по цепи </a:t>
          </a:r>
          <a:r>
            <a:rPr lang="en-US" sz="1800" dirty="0" smtClean="0">
              <a:latin typeface="Calibri" panose="020F0502020204030204" pitchFamily="34" charset="0"/>
            </a:rPr>
            <a:t>“</a:t>
          </a:r>
          <a:r>
            <a:rPr lang="ru-RU" sz="1800" dirty="0" smtClean="0">
              <a:latin typeface="Calibri" panose="020F0502020204030204" pitchFamily="34" charset="0"/>
            </a:rPr>
            <a:t>Производитель – Дистрибьютор – Торговая точка</a:t>
          </a:r>
          <a:r>
            <a:rPr lang="en-US" sz="1800" dirty="0" smtClean="0">
              <a:latin typeface="Calibri" panose="020F0502020204030204" pitchFamily="34" charset="0"/>
            </a:rPr>
            <a:t>”</a:t>
          </a:r>
          <a:endParaRPr lang="ru-RU" sz="1800" dirty="0">
            <a:latin typeface="Calibri" panose="020F0502020204030204" pitchFamily="34" charset="0"/>
          </a:endParaRPr>
        </a:p>
      </dgm:t>
    </dgm:pt>
    <dgm:pt modelId="{4A9E43D1-D33B-433A-9E99-50A75D619F79}" type="parTrans" cxnId="{5EEDEE15-758F-49CD-B63E-28F6CBBC5A5E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52B0A574-2823-4F0F-84C3-80561F254783}" type="sibTrans" cxnId="{5EEDEE15-758F-49CD-B63E-28F6CBBC5A5E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10B68FEE-C8D7-497B-9E49-C160291D211A}">
      <dgm:prSet custT="1"/>
      <dgm:spPr>
        <a:solidFill>
          <a:schemeClr val="bg1">
            <a:alpha val="73000"/>
          </a:schemeClr>
        </a:solidFill>
      </dgm:spPr>
      <dgm:t>
        <a:bodyPr lIns="144000" rIns="144000"/>
        <a:lstStyle/>
        <a:p>
          <a:pPr rtl="0"/>
          <a:r>
            <a:rPr lang="ru-RU" sz="1800" dirty="0" smtClean="0">
              <a:latin typeface="Calibri" panose="020F0502020204030204" pitchFamily="34" charset="0"/>
            </a:rPr>
            <a:t>система контроля и управления трейд-маркетинговыми активностями торгово-промышленного предприятия, разработка модуля</a:t>
          </a:r>
          <a:r>
            <a:rPr lang="en-US" sz="1800" dirty="0" smtClean="0">
              <a:latin typeface="Calibri" panose="020F0502020204030204" pitchFamily="34" charset="0"/>
            </a:rPr>
            <a:t> </a:t>
          </a:r>
          <a:endParaRPr lang="ru-RU" sz="1800" dirty="0">
            <a:latin typeface="Calibri" panose="020F0502020204030204" pitchFamily="34" charset="0"/>
          </a:endParaRPr>
        </a:p>
      </dgm:t>
    </dgm:pt>
    <dgm:pt modelId="{1332D749-ED70-4B9D-BEA4-3DF875C0B804}" type="parTrans" cxnId="{DE12EC11-BBE9-41E0-AAA9-E5569770AD9F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C2397154-4A51-4B24-AD37-D8AADFE09A73}" type="sibTrans" cxnId="{DE12EC11-BBE9-41E0-AAA9-E5569770AD9F}">
      <dgm:prSet/>
      <dgm:spPr/>
      <dgm:t>
        <a:bodyPr/>
        <a:lstStyle/>
        <a:p>
          <a:endParaRPr lang="ru-RU" sz="1800">
            <a:latin typeface="Calibri" panose="020F0502020204030204" pitchFamily="34" charset="0"/>
          </a:endParaRPr>
        </a:p>
      </dgm:t>
    </dgm:pt>
    <dgm:pt modelId="{ED64FDC3-D3E5-46DA-9BA2-2201D87EE2C7}" type="pres">
      <dgm:prSet presAssocID="{4A1C8B3C-27D0-49E7-98E9-BB51EF7CD9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630EF7-31DD-4278-B323-70D03173F056}" type="pres">
      <dgm:prSet presAssocID="{2D8D74CA-276D-488F-9D29-ED6A761750B2}" presName="comp" presStyleCnt="0"/>
      <dgm:spPr/>
      <dgm:t>
        <a:bodyPr/>
        <a:lstStyle/>
        <a:p>
          <a:endParaRPr lang="ru-RU"/>
        </a:p>
      </dgm:t>
    </dgm:pt>
    <dgm:pt modelId="{650769C6-ADA9-4178-BAE8-91CBC321745B}" type="pres">
      <dgm:prSet presAssocID="{2D8D74CA-276D-488F-9D29-ED6A761750B2}" presName="box" presStyleLbl="node1" presStyleIdx="0" presStyleCnt="4" custLinFactNeighborX="112"/>
      <dgm:spPr/>
      <dgm:t>
        <a:bodyPr/>
        <a:lstStyle/>
        <a:p>
          <a:endParaRPr lang="ru-RU"/>
        </a:p>
      </dgm:t>
    </dgm:pt>
    <dgm:pt modelId="{FDA87717-BB30-44D6-88EE-6175E18330F3}" type="pres">
      <dgm:prSet presAssocID="{2D8D74CA-276D-488F-9D29-ED6A761750B2}" presName="img" presStyleLbl="fgImgPlace1" presStyleIdx="0" presStyleCnt="4" custScaleX="99127" custScaleY="106674"/>
      <dgm:spPr>
        <a:solidFill>
          <a:schemeClr val="bg2">
            <a:lumMod val="90000"/>
            <a:alpha val="56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B2F69C2-1BA1-41DE-8D57-C1FF93B0C553}" type="pres">
      <dgm:prSet presAssocID="{2D8D74CA-276D-488F-9D29-ED6A761750B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BC2C2-9D67-4D2A-B938-47D3E58EFD36}" type="pres">
      <dgm:prSet presAssocID="{52B0A574-2823-4F0F-84C3-80561F254783}" presName="spacer" presStyleCnt="0"/>
      <dgm:spPr/>
      <dgm:t>
        <a:bodyPr/>
        <a:lstStyle/>
        <a:p>
          <a:endParaRPr lang="ru-RU"/>
        </a:p>
      </dgm:t>
    </dgm:pt>
    <dgm:pt modelId="{6142F347-FD7C-4925-B1A6-76A1B407D458}" type="pres">
      <dgm:prSet presAssocID="{59792208-69AB-4F1F-B58A-12798E3F50A0}" presName="comp" presStyleCnt="0"/>
      <dgm:spPr/>
      <dgm:t>
        <a:bodyPr/>
        <a:lstStyle/>
        <a:p>
          <a:endParaRPr lang="ru-RU"/>
        </a:p>
      </dgm:t>
    </dgm:pt>
    <dgm:pt modelId="{CC131270-719D-4497-9907-EF03EDC0F194}" type="pres">
      <dgm:prSet presAssocID="{59792208-69AB-4F1F-B58A-12798E3F50A0}" presName="box" presStyleLbl="node1" presStyleIdx="1" presStyleCnt="4"/>
      <dgm:spPr/>
      <dgm:t>
        <a:bodyPr/>
        <a:lstStyle/>
        <a:p>
          <a:endParaRPr lang="ru-RU"/>
        </a:p>
      </dgm:t>
    </dgm:pt>
    <dgm:pt modelId="{4E318C9A-5BC8-4C9A-8B76-7913B1DC9805}" type="pres">
      <dgm:prSet presAssocID="{59792208-69AB-4F1F-B58A-12798E3F50A0}" presName="img" presStyleLbl="fgImgPlace1" presStyleIdx="1" presStyleCnt="4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51DC495A-CA07-41FF-90A3-56329126ADAD}" type="pres">
      <dgm:prSet presAssocID="{59792208-69AB-4F1F-B58A-12798E3F50A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2C0AC-0C9B-4951-AEB1-D100206048C6}" type="pres">
      <dgm:prSet presAssocID="{6AA883B5-1270-4260-95D4-E2E4C461BAB2}" presName="spacer" presStyleCnt="0"/>
      <dgm:spPr/>
      <dgm:t>
        <a:bodyPr/>
        <a:lstStyle/>
        <a:p>
          <a:endParaRPr lang="ru-RU"/>
        </a:p>
      </dgm:t>
    </dgm:pt>
    <dgm:pt modelId="{9BDF0485-8411-4468-9ED6-47D5A809EE6A}" type="pres">
      <dgm:prSet presAssocID="{FD042AC7-C14A-4579-9910-B7061E5F1006}" presName="comp" presStyleCnt="0"/>
      <dgm:spPr/>
      <dgm:t>
        <a:bodyPr/>
        <a:lstStyle/>
        <a:p>
          <a:endParaRPr lang="ru-RU"/>
        </a:p>
      </dgm:t>
    </dgm:pt>
    <dgm:pt modelId="{AB90B68A-9615-4E94-A06E-35481C50F3E6}" type="pres">
      <dgm:prSet presAssocID="{FD042AC7-C14A-4579-9910-B7061E5F1006}" presName="box" presStyleLbl="node1" presStyleIdx="2" presStyleCnt="4"/>
      <dgm:spPr/>
      <dgm:t>
        <a:bodyPr/>
        <a:lstStyle/>
        <a:p>
          <a:endParaRPr lang="ru-RU"/>
        </a:p>
      </dgm:t>
    </dgm:pt>
    <dgm:pt modelId="{4FBB9DCD-818D-4E09-A257-2867B006B499}" type="pres">
      <dgm:prSet presAssocID="{FD042AC7-C14A-4579-9910-B7061E5F1006}" presName="img" presStyleLbl="fgImgPlace1" presStyleIdx="2" presStyleCnt="4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1541E519-7D0D-4B4B-8BE8-1EAD5976E4AF}" type="pres">
      <dgm:prSet presAssocID="{FD042AC7-C14A-4579-9910-B7061E5F100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DF811-9088-4380-96A1-E094C941071E}" type="pres">
      <dgm:prSet presAssocID="{84ED96C9-8ABF-4844-A768-4F97C330AABE}" presName="spacer" presStyleCnt="0"/>
      <dgm:spPr/>
      <dgm:t>
        <a:bodyPr/>
        <a:lstStyle/>
        <a:p>
          <a:endParaRPr lang="ru-RU"/>
        </a:p>
      </dgm:t>
    </dgm:pt>
    <dgm:pt modelId="{DBBA8A00-109C-4A18-84D4-5527D433E4C2}" type="pres">
      <dgm:prSet presAssocID="{10B68FEE-C8D7-497B-9E49-C160291D211A}" presName="comp" presStyleCnt="0"/>
      <dgm:spPr/>
      <dgm:t>
        <a:bodyPr/>
        <a:lstStyle/>
        <a:p>
          <a:endParaRPr lang="ru-RU"/>
        </a:p>
      </dgm:t>
    </dgm:pt>
    <dgm:pt modelId="{39FE36E8-0779-4B62-BF3D-0651E4A4F212}" type="pres">
      <dgm:prSet presAssocID="{10B68FEE-C8D7-497B-9E49-C160291D211A}" presName="box" presStyleLbl="node1" presStyleIdx="3" presStyleCnt="4"/>
      <dgm:spPr/>
      <dgm:t>
        <a:bodyPr/>
        <a:lstStyle/>
        <a:p>
          <a:endParaRPr lang="ru-RU"/>
        </a:p>
      </dgm:t>
    </dgm:pt>
    <dgm:pt modelId="{F61DB612-6067-4368-BAD4-0130D1703AB5}" type="pres">
      <dgm:prSet presAssocID="{10B68FEE-C8D7-497B-9E49-C160291D211A}" presName="img" presStyleLbl="fgImgPlace1" presStyleIdx="3" presStyleCnt="4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D1776CAC-737D-4C82-8E05-804C62625128}" type="pres">
      <dgm:prSet presAssocID="{10B68FEE-C8D7-497B-9E49-C160291D211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8E9CB-D9EF-4FB5-9BF0-B5C3EE363862}" type="presOf" srcId="{FD042AC7-C14A-4579-9910-B7061E5F1006}" destId="{AB90B68A-9615-4E94-A06E-35481C50F3E6}" srcOrd="0" destOrd="0" presId="urn:microsoft.com/office/officeart/2005/8/layout/vList4"/>
    <dgm:cxn modelId="{D3A62D7F-ADF2-4518-82AC-6BA29F4A37DE}" type="presOf" srcId="{2D8D74CA-276D-488F-9D29-ED6A761750B2}" destId="{650769C6-ADA9-4178-BAE8-91CBC321745B}" srcOrd="0" destOrd="0" presId="urn:microsoft.com/office/officeart/2005/8/layout/vList4"/>
    <dgm:cxn modelId="{534F5E9B-8B6F-4ED0-86CF-C53E2FE02439}" type="presOf" srcId="{4A1C8B3C-27D0-49E7-98E9-BB51EF7CD936}" destId="{ED64FDC3-D3E5-46DA-9BA2-2201D87EE2C7}" srcOrd="0" destOrd="0" presId="urn:microsoft.com/office/officeart/2005/8/layout/vList4"/>
    <dgm:cxn modelId="{5F71C773-94E1-4C39-90A8-AA277B3CD462}" type="presOf" srcId="{FD042AC7-C14A-4579-9910-B7061E5F1006}" destId="{1541E519-7D0D-4B4B-8BE8-1EAD5976E4AF}" srcOrd="1" destOrd="0" presId="urn:microsoft.com/office/officeart/2005/8/layout/vList4"/>
    <dgm:cxn modelId="{3BC940CD-0774-4054-9EB7-20F395B41121}" type="presOf" srcId="{59792208-69AB-4F1F-B58A-12798E3F50A0}" destId="{CC131270-719D-4497-9907-EF03EDC0F194}" srcOrd="0" destOrd="0" presId="urn:microsoft.com/office/officeart/2005/8/layout/vList4"/>
    <dgm:cxn modelId="{8B3F5746-E4ED-4907-829D-A9057AEF356A}" type="presOf" srcId="{2D8D74CA-276D-488F-9D29-ED6A761750B2}" destId="{AB2F69C2-1BA1-41DE-8D57-C1FF93B0C553}" srcOrd="1" destOrd="0" presId="urn:microsoft.com/office/officeart/2005/8/layout/vList4"/>
    <dgm:cxn modelId="{5CA367E8-CF7E-4D4C-B3D9-EDCAE33EA805}" srcId="{4A1C8B3C-27D0-49E7-98E9-BB51EF7CD936}" destId="{FD042AC7-C14A-4579-9910-B7061E5F1006}" srcOrd="2" destOrd="0" parTransId="{E4C6601A-6D79-4CFA-89A7-8D1EC7BDF530}" sibTransId="{84ED96C9-8ABF-4844-A768-4F97C330AABE}"/>
    <dgm:cxn modelId="{5266EAE7-4EE3-4264-A41D-05E550D09495}" srcId="{4A1C8B3C-27D0-49E7-98E9-BB51EF7CD936}" destId="{59792208-69AB-4F1F-B58A-12798E3F50A0}" srcOrd="1" destOrd="0" parTransId="{B6A1453B-5FAC-4B88-93B7-C8FBD146953E}" sibTransId="{6AA883B5-1270-4260-95D4-E2E4C461BAB2}"/>
    <dgm:cxn modelId="{C48B2AB8-1896-4C95-B5B3-DCF6FB633CAA}" type="presOf" srcId="{59792208-69AB-4F1F-B58A-12798E3F50A0}" destId="{51DC495A-CA07-41FF-90A3-56329126ADAD}" srcOrd="1" destOrd="0" presId="urn:microsoft.com/office/officeart/2005/8/layout/vList4"/>
    <dgm:cxn modelId="{DE12EC11-BBE9-41E0-AAA9-E5569770AD9F}" srcId="{4A1C8B3C-27D0-49E7-98E9-BB51EF7CD936}" destId="{10B68FEE-C8D7-497B-9E49-C160291D211A}" srcOrd="3" destOrd="0" parTransId="{1332D749-ED70-4B9D-BEA4-3DF875C0B804}" sibTransId="{C2397154-4A51-4B24-AD37-D8AADFE09A73}"/>
    <dgm:cxn modelId="{79D0812D-AEC6-4B35-9941-B07F28CE826B}" type="presOf" srcId="{10B68FEE-C8D7-497B-9E49-C160291D211A}" destId="{D1776CAC-737D-4C82-8E05-804C62625128}" srcOrd="1" destOrd="0" presId="urn:microsoft.com/office/officeart/2005/8/layout/vList4"/>
    <dgm:cxn modelId="{3DDD09B2-EA34-43A3-8A03-1E5C4B3DDAC6}" type="presOf" srcId="{10B68FEE-C8D7-497B-9E49-C160291D211A}" destId="{39FE36E8-0779-4B62-BF3D-0651E4A4F212}" srcOrd="0" destOrd="0" presId="urn:microsoft.com/office/officeart/2005/8/layout/vList4"/>
    <dgm:cxn modelId="{5EEDEE15-758F-49CD-B63E-28F6CBBC5A5E}" srcId="{4A1C8B3C-27D0-49E7-98E9-BB51EF7CD936}" destId="{2D8D74CA-276D-488F-9D29-ED6A761750B2}" srcOrd="0" destOrd="0" parTransId="{4A9E43D1-D33B-433A-9E99-50A75D619F79}" sibTransId="{52B0A574-2823-4F0F-84C3-80561F254783}"/>
    <dgm:cxn modelId="{88F79DC6-856B-4555-A018-207BC7586F09}" type="presParOf" srcId="{ED64FDC3-D3E5-46DA-9BA2-2201D87EE2C7}" destId="{7C630EF7-31DD-4278-B323-70D03173F056}" srcOrd="0" destOrd="0" presId="urn:microsoft.com/office/officeart/2005/8/layout/vList4"/>
    <dgm:cxn modelId="{E7677DE7-B2BE-4DE2-86A0-90DAD97AB667}" type="presParOf" srcId="{7C630EF7-31DD-4278-B323-70D03173F056}" destId="{650769C6-ADA9-4178-BAE8-91CBC321745B}" srcOrd="0" destOrd="0" presId="urn:microsoft.com/office/officeart/2005/8/layout/vList4"/>
    <dgm:cxn modelId="{5BFAC564-1D79-4957-AC6D-856A897FB35B}" type="presParOf" srcId="{7C630EF7-31DD-4278-B323-70D03173F056}" destId="{FDA87717-BB30-44D6-88EE-6175E18330F3}" srcOrd="1" destOrd="0" presId="urn:microsoft.com/office/officeart/2005/8/layout/vList4"/>
    <dgm:cxn modelId="{F3790BE7-3E8A-4CDD-918B-CF9985D148CC}" type="presParOf" srcId="{7C630EF7-31DD-4278-B323-70D03173F056}" destId="{AB2F69C2-1BA1-41DE-8D57-C1FF93B0C553}" srcOrd="2" destOrd="0" presId="urn:microsoft.com/office/officeart/2005/8/layout/vList4"/>
    <dgm:cxn modelId="{B3F60D86-B76F-43C8-8AE3-F978A32CB202}" type="presParOf" srcId="{ED64FDC3-D3E5-46DA-9BA2-2201D87EE2C7}" destId="{A69BC2C2-9D67-4D2A-B938-47D3E58EFD36}" srcOrd="1" destOrd="0" presId="urn:microsoft.com/office/officeart/2005/8/layout/vList4"/>
    <dgm:cxn modelId="{185422E1-900E-4D15-8AC0-83DF4D58B78C}" type="presParOf" srcId="{ED64FDC3-D3E5-46DA-9BA2-2201D87EE2C7}" destId="{6142F347-FD7C-4925-B1A6-76A1B407D458}" srcOrd="2" destOrd="0" presId="urn:microsoft.com/office/officeart/2005/8/layout/vList4"/>
    <dgm:cxn modelId="{5300C244-6930-43D9-814F-DD35A6E8D047}" type="presParOf" srcId="{6142F347-FD7C-4925-B1A6-76A1B407D458}" destId="{CC131270-719D-4497-9907-EF03EDC0F194}" srcOrd="0" destOrd="0" presId="urn:microsoft.com/office/officeart/2005/8/layout/vList4"/>
    <dgm:cxn modelId="{E5A77356-596E-4C66-B4D6-FEEEDAA23A21}" type="presParOf" srcId="{6142F347-FD7C-4925-B1A6-76A1B407D458}" destId="{4E318C9A-5BC8-4C9A-8B76-7913B1DC9805}" srcOrd="1" destOrd="0" presId="urn:microsoft.com/office/officeart/2005/8/layout/vList4"/>
    <dgm:cxn modelId="{A7823F74-E12A-40BF-9F62-8DBFD6E15FB1}" type="presParOf" srcId="{6142F347-FD7C-4925-B1A6-76A1B407D458}" destId="{51DC495A-CA07-41FF-90A3-56329126ADAD}" srcOrd="2" destOrd="0" presId="urn:microsoft.com/office/officeart/2005/8/layout/vList4"/>
    <dgm:cxn modelId="{8A41D669-1F41-4931-99A4-1A10C75E8DC6}" type="presParOf" srcId="{ED64FDC3-D3E5-46DA-9BA2-2201D87EE2C7}" destId="{5802C0AC-0C9B-4951-AEB1-D100206048C6}" srcOrd="3" destOrd="0" presId="urn:microsoft.com/office/officeart/2005/8/layout/vList4"/>
    <dgm:cxn modelId="{1CEB0452-E341-4678-B4A4-6440231D885D}" type="presParOf" srcId="{ED64FDC3-D3E5-46DA-9BA2-2201D87EE2C7}" destId="{9BDF0485-8411-4468-9ED6-47D5A809EE6A}" srcOrd="4" destOrd="0" presId="urn:microsoft.com/office/officeart/2005/8/layout/vList4"/>
    <dgm:cxn modelId="{6CF461DE-A5AE-4959-849E-7FE40692058A}" type="presParOf" srcId="{9BDF0485-8411-4468-9ED6-47D5A809EE6A}" destId="{AB90B68A-9615-4E94-A06E-35481C50F3E6}" srcOrd="0" destOrd="0" presId="urn:microsoft.com/office/officeart/2005/8/layout/vList4"/>
    <dgm:cxn modelId="{880B8B66-42C1-4119-8492-266094C4C9A3}" type="presParOf" srcId="{9BDF0485-8411-4468-9ED6-47D5A809EE6A}" destId="{4FBB9DCD-818D-4E09-A257-2867B006B499}" srcOrd="1" destOrd="0" presId="urn:microsoft.com/office/officeart/2005/8/layout/vList4"/>
    <dgm:cxn modelId="{E6643D13-2E68-429A-8176-BC4F7C7C80C4}" type="presParOf" srcId="{9BDF0485-8411-4468-9ED6-47D5A809EE6A}" destId="{1541E519-7D0D-4B4B-8BE8-1EAD5976E4AF}" srcOrd="2" destOrd="0" presId="urn:microsoft.com/office/officeart/2005/8/layout/vList4"/>
    <dgm:cxn modelId="{9FC2E80D-E10E-4400-AFBF-096BB5640250}" type="presParOf" srcId="{ED64FDC3-D3E5-46DA-9BA2-2201D87EE2C7}" destId="{91DDF811-9088-4380-96A1-E094C941071E}" srcOrd="5" destOrd="0" presId="urn:microsoft.com/office/officeart/2005/8/layout/vList4"/>
    <dgm:cxn modelId="{B800B517-FA00-47F3-B48C-D5E8CF61D8F3}" type="presParOf" srcId="{ED64FDC3-D3E5-46DA-9BA2-2201D87EE2C7}" destId="{DBBA8A00-109C-4A18-84D4-5527D433E4C2}" srcOrd="6" destOrd="0" presId="urn:microsoft.com/office/officeart/2005/8/layout/vList4"/>
    <dgm:cxn modelId="{A8F60AC2-E9E0-49CE-B4E4-3DC571F76AC2}" type="presParOf" srcId="{DBBA8A00-109C-4A18-84D4-5527D433E4C2}" destId="{39FE36E8-0779-4B62-BF3D-0651E4A4F212}" srcOrd="0" destOrd="0" presId="urn:microsoft.com/office/officeart/2005/8/layout/vList4"/>
    <dgm:cxn modelId="{0D96D2E1-5339-4676-9B00-0EEEE2D2AFF4}" type="presParOf" srcId="{DBBA8A00-109C-4A18-84D4-5527D433E4C2}" destId="{F61DB612-6067-4368-BAD4-0130D1703AB5}" srcOrd="1" destOrd="0" presId="urn:microsoft.com/office/officeart/2005/8/layout/vList4"/>
    <dgm:cxn modelId="{6E2F31A4-EB7E-470B-A81C-DB1B7479C6AF}" type="presParOf" srcId="{DBBA8A00-109C-4A18-84D4-5527D433E4C2}" destId="{D1776CAC-737D-4C82-8E05-804C626251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E435C-64F2-4ADB-AABE-7EAFDC7E8384}" type="doc">
      <dgm:prSet loTypeId="urn:microsoft.com/office/officeart/2005/8/layout/vList4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C50FCC7-EEA0-4525-A71D-C68D1F4714B7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600" b="1" i="0" baseline="0" dirty="0" smtClean="0">
              <a:solidFill>
                <a:srgbClr val="FF0000"/>
              </a:solidFill>
              <a:effectLst/>
              <a:latin typeface="Palatino Linotype" pitchFamily="18" charset="0"/>
            </a:rPr>
            <a:t>Данные от отдела продаж</a:t>
          </a:r>
          <a:endParaRPr lang="ru-RU" sz="1600" b="1" dirty="0">
            <a:solidFill>
              <a:srgbClr val="FF0000"/>
            </a:solidFill>
            <a:effectLst/>
            <a:latin typeface="Palatino Linotype" pitchFamily="18" charset="0"/>
          </a:endParaRPr>
        </a:p>
      </dgm:t>
    </dgm:pt>
    <dgm:pt modelId="{39763F64-A9BD-431E-B323-71E964322E0B}" type="parTrans" cxnId="{77CA6C32-BA42-4F04-B669-6538372891C8}">
      <dgm:prSet/>
      <dgm:spPr/>
      <dgm:t>
        <a:bodyPr/>
        <a:lstStyle/>
        <a:p>
          <a:endParaRPr lang="ru-RU" sz="1600"/>
        </a:p>
      </dgm:t>
    </dgm:pt>
    <dgm:pt modelId="{A8597CB6-892F-4B73-B588-D67F8A6F28D8}" type="sibTrans" cxnId="{77CA6C32-BA42-4F04-B669-6538372891C8}">
      <dgm:prSet/>
      <dgm:spPr/>
      <dgm:t>
        <a:bodyPr/>
        <a:lstStyle/>
        <a:p>
          <a:endParaRPr lang="ru-RU" sz="1600"/>
        </a:p>
      </dgm:t>
    </dgm:pt>
    <dgm:pt modelId="{DC3AFBD1-6EAE-42F7-93C2-C0A7607D8716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600" b="1" i="0" u="none" strike="noStrike" baseline="0" dirty="0" smtClean="0">
              <a:solidFill>
                <a:schemeClr val="accent5">
                  <a:lumMod val="75000"/>
                </a:schemeClr>
              </a:solidFill>
              <a:effectLst/>
              <a:latin typeface="Palatino Linotype" pitchFamily="18" charset="0"/>
            </a:rPr>
            <a:t>Сбор информации силами внутреннего отдела аналитики</a:t>
          </a:r>
          <a:endParaRPr lang="ru-RU" sz="1600" b="1" i="0" u="none" strike="noStrike" baseline="0" dirty="0">
            <a:solidFill>
              <a:schemeClr val="accent5">
                <a:lumMod val="75000"/>
              </a:schemeClr>
            </a:solidFill>
            <a:effectLst/>
            <a:latin typeface="Palatino Linotype" pitchFamily="18" charset="0"/>
          </a:endParaRPr>
        </a:p>
      </dgm:t>
    </dgm:pt>
    <dgm:pt modelId="{FAAB0D42-89F3-46FE-8CC3-B865051EE766}" type="parTrans" cxnId="{7F3F55BC-66DE-4A0B-8EA1-CEDD50B3FAC6}">
      <dgm:prSet/>
      <dgm:spPr/>
      <dgm:t>
        <a:bodyPr/>
        <a:lstStyle/>
        <a:p>
          <a:endParaRPr lang="ru-RU" sz="1600"/>
        </a:p>
      </dgm:t>
    </dgm:pt>
    <dgm:pt modelId="{7812BA36-E893-44C7-9E1A-C1B49000B2FC}" type="sibTrans" cxnId="{7F3F55BC-66DE-4A0B-8EA1-CEDD50B3FAC6}">
      <dgm:prSet/>
      <dgm:spPr/>
      <dgm:t>
        <a:bodyPr/>
        <a:lstStyle/>
        <a:p>
          <a:endParaRPr lang="ru-RU" sz="1600"/>
        </a:p>
      </dgm:t>
    </dgm:pt>
    <dgm:pt modelId="{252F91F5-A6B6-410D-BD71-A7424A81C6DD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частота обновления информации раз в месяц, неделю</a:t>
          </a:r>
          <a:endParaRPr lang="ru-RU" sz="1400" dirty="0">
            <a:latin typeface="Palatino Linotype" pitchFamily="18" charset="0"/>
          </a:endParaRPr>
        </a:p>
      </dgm:t>
    </dgm:pt>
    <dgm:pt modelId="{3339DDDB-6358-4464-B5E8-07164C0A049E}" type="parTrans" cxnId="{31DEFB4E-4B3B-4341-B7F2-53C2EE675D4F}">
      <dgm:prSet/>
      <dgm:spPr/>
      <dgm:t>
        <a:bodyPr/>
        <a:lstStyle/>
        <a:p>
          <a:endParaRPr lang="ru-RU" sz="1600"/>
        </a:p>
      </dgm:t>
    </dgm:pt>
    <dgm:pt modelId="{772D5C96-D218-4F0D-A576-B56FB193FE6B}" type="sibTrans" cxnId="{31DEFB4E-4B3B-4341-B7F2-53C2EE675D4F}">
      <dgm:prSet/>
      <dgm:spPr/>
      <dgm:t>
        <a:bodyPr/>
        <a:lstStyle/>
        <a:p>
          <a:endParaRPr lang="ru-RU" sz="1600"/>
        </a:p>
      </dgm:t>
    </dgm:pt>
    <dgm:pt modelId="{4BB40A0D-A1C7-4603-851B-0F7EC6A60F60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низкая детализация данных, средняя погрешность</a:t>
          </a:r>
          <a:endParaRPr lang="ru-RU" sz="1400" dirty="0">
            <a:latin typeface="Palatino Linotype" pitchFamily="18" charset="0"/>
          </a:endParaRPr>
        </a:p>
      </dgm:t>
    </dgm:pt>
    <dgm:pt modelId="{ACFE11B0-AF73-4203-AED3-3F3003B690FA}" type="parTrans" cxnId="{FC5DF181-06BC-418A-82DB-5795D37EDBD3}">
      <dgm:prSet/>
      <dgm:spPr/>
      <dgm:t>
        <a:bodyPr/>
        <a:lstStyle/>
        <a:p>
          <a:endParaRPr lang="ru-RU" sz="1600"/>
        </a:p>
      </dgm:t>
    </dgm:pt>
    <dgm:pt modelId="{709EE6BA-5544-45ED-8633-3CF463D37F66}" type="sibTrans" cxnId="{FC5DF181-06BC-418A-82DB-5795D37EDBD3}">
      <dgm:prSet/>
      <dgm:spPr/>
      <dgm:t>
        <a:bodyPr/>
        <a:lstStyle/>
        <a:p>
          <a:endParaRPr lang="ru-RU" sz="1600"/>
        </a:p>
      </dgm:t>
    </dgm:pt>
    <dgm:pt modelId="{2628B5D6-A659-42DD-A2AE-9C3DCBE8DC6F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высокие затраты на содержание сотрудников</a:t>
          </a:r>
          <a:endParaRPr lang="ru-RU" sz="1400" dirty="0">
            <a:latin typeface="Palatino Linotype" pitchFamily="18" charset="0"/>
          </a:endParaRPr>
        </a:p>
      </dgm:t>
    </dgm:pt>
    <dgm:pt modelId="{6D87FF83-0391-4705-A544-166BA93CA990}" type="parTrans" cxnId="{61A9432B-6A66-4F43-BDEA-F7EC0FEE5373}">
      <dgm:prSet/>
      <dgm:spPr/>
      <dgm:t>
        <a:bodyPr/>
        <a:lstStyle/>
        <a:p>
          <a:endParaRPr lang="ru-RU" sz="1600"/>
        </a:p>
      </dgm:t>
    </dgm:pt>
    <dgm:pt modelId="{8EFAE342-7B0B-4951-8061-165AA0413DDB}" type="sibTrans" cxnId="{61A9432B-6A66-4F43-BDEA-F7EC0FEE5373}">
      <dgm:prSet/>
      <dgm:spPr/>
      <dgm:t>
        <a:bodyPr/>
        <a:lstStyle/>
        <a:p>
          <a:endParaRPr lang="ru-RU" sz="1600"/>
        </a:p>
      </dgm:t>
    </dgm:pt>
    <dgm:pt modelId="{B5BB1C5F-2CF0-494C-B039-56B8BAF11371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низкая скорость реакции на разовый запрос</a:t>
          </a:r>
          <a:endParaRPr lang="ru-RU" sz="1400" dirty="0">
            <a:latin typeface="Palatino Linotype" pitchFamily="18" charset="0"/>
          </a:endParaRPr>
        </a:p>
      </dgm:t>
    </dgm:pt>
    <dgm:pt modelId="{C801C677-4A32-484D-9CCF-2654D0CF99A4}" type="parTrans" cxnId="{EB2DBC93-A3C7-4FDB-BFB0-AAE30F877A23}">
      <dgm:prSet/>
      <dgm:spPr/>
      <dgm:t>
        <a:bodyPr/>
        <a:lstStyle/>
        <a:p>
          <a:endParaRPr lang="ru-RU" sz="1600"/>
        </a:p>
      </dgm:t>
    </dgm:pt>
    <dgm:pt modelId="{4E6C6CEB-043E-4CFF-AE4D-C63D0F7D6297}" type="sibTrans" cxnId="{EB2DBC93-A3C7-4FDB-BFB0-AAE30F877A23}">
      <dgm:prSet/>
      <dgm:spPr/>
      <dgm:t>
        <a:bodyPr/>
        <a:lstStyle/>
        <a:p>
          <a:endParaRPr lang="ru-RU" sz="1600"/>
        </a:p>
      </dgm:t>
    </dgm:pt>
    <dgm:pt modelId="{ED7E203F-7798-4A7F-9614-1329AFF7DE05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600" b="1" i="0" baseline="0" dirty="0" smtClean="0">
              <a:solidFill>
                <a:srgbClr val="32AE51"/>
              </a:solidFill>
              <a:effectLst/>
              <a:latin typeface="Palatino Linotype" pitchFamily="18" charset="0"/>
            </a:rPr>
            <a:t>Внедрение автоматизированной системы</a:t>
          </a:r>
          <a:endParaRPr lang="ru-RU" sz="1600" b="1" i="0" baseline="0" dirty="0">
            <a:solidFill>
              <a:srgbClr val="32AE51"/>
            </a:solidFill>
            <a:effectLst/>
            <a:latin typeface="Palatino Linotype" pitchFamily="18" charset="0"/>
          </a:endParaRPr>
        </a:p>
      </dgm:t>
    </dgm:pt>
    <dgm:pt modelId="{9D0EE720-3DFE-4F96-8653-7109114D5B72}" type="parTrans" cxnId="{9F3E0188-4E60-40A5-82E9-B995CF18C826}">
      <dgm:prSet/>
      <dgm:spPr/>
      <dgm:t>
        <a:bodyPr/>
        <a:lstStyle/>
        <a:p>
          <a:endParaRPr lang="ru-RU" sz="1600"/>
        </a:p>
      </dgm:t>
    </dgm:pt>
    <dgm:pt modelId="{881C7D38-9988-49B3-B746-564E9D206416}" type="sibTrans" cxnId="{9F3E0188-4E60-40A5-82E9-B995CF18C826}">
      <dgm:prSet/>
      <dgm:spPr/>
      <dgm:t>
        <a:bodyPr/>
        <a:lstStyle/>
        <a:p>
          <a:endParaRPr lang="ru-RU" sz="1600"/>
        </a:p>
      </dgm:t>
    </dgm:pt>
    <dgm:pt modelId="{C921AA40-C9CB-49AA-A56E-4500F6805734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высокая частота обновления информации</a:t>
          </a:r>
          <a:endParaRPr lang="ru-RU" sz="1400" dirty="0">
            <a:latin typeface="Palatino Linotype" pitchFamily="18" charset="0"/>
          </a:endParaRPr>
        </a:p>
      </dgm:t>
    </dgm:pt>
    <dgm:pt modelId="{06957B3F-A505-4895-A212-B926D216CDB8}" type="parTrans" cxnId="{90BAB6AB-9287-4976-9946-C79AEF0F1214}">
      <dgm:prSet/>
      <dgm:spPr/>
      <dgm:t>
        <a:bodyPr/>
        <a:lstStyle/>
        <a:p>
          <a:endParaRPr lang="ru-RU" sz="1600"/>
        </a:p>
      </dgm:t>
    </dgm:pt>
    <dgm:pt modelId="{A3B34C82-4ED0-4C9F-80A2-73DE91814E91}" type="sibTrans" cxnId="{90BAB6AB-9287-4976-9946-C79AEF0F1214}">
      <dgm:prSet/>
      <dgm:spPr/>
      <dgm:t>
        <a:bodyPr/>
        <a:lstStyle/>
        <a:p>
          <a:endParaRPr lang="ru-RU" sz="1600"/>
        </a:p>
      </dgm:t>
    </dgm:pt>
    <dgm:pt modelId="{ED8A5732-29CA-493A-9E8F-A88B4F85C4FE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максимальная детализация данных</a:t>
          </a:r>
          <a:endParaRPr lang="ru-RU" sz="1400" dirty="0">
            <a:latin typeface="Palatino Linotype" pitchFamily="18" charset="0"/>
          </a:endParaRPr>
        </a:p>
      </dgm:t>
    </dgm:pt>
    <dgm:pt modelId="{18B29702-3D1F-4E55-B2FD-3C6D3B0CD057}" type="parTrans" cxnId="{8616367D-FB95-433F-85C0-649F7C5A6EA7}">
      <dgm:prSet/>
      <dgm:spPr/>
      <dgm:t>
        <a:bodyPr/>
        <a:lstStyle/>
        <a:p>
          <a:endParaRPr lang="ru-RU" sz="1600"/>
        </a:p>
      </dgm:t>
    </dgm:pt>
    <dgm:pt modelId="{6812278C-D9FF-4B46-88F8-6E84A9B1BFCD}" type="sibTrans" cxnId="{8616367D-FB95-433F-85C0-649F7C5A6EA7}">
      <dgm:prSet/>
      <dgm:spPr/>
      <dgm:t>
        <a:bodyPr/>
        <a:lstStyle/>
        <a:p>
          <a:endParaRPr lang="ru-RU" sz="1600"/>
        </a:p>
      </dgm:t>
    </dgm:pt>
    <dgm:pt modelId="{E19685EC-F461-484A-AB53-B790F3047C86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низкая погрешность</a:t>
          </a:r>
          <a:endParaRPr lang="ru-RU" sz="1400" dirty="0">
            <a:latin typeface="Palatino Linotype" pitchFamily="18" charset="0"/>
          </a:endParaRPr>
        </a:p>
      </dgm:t>
    </dgm:pt>
    <dgm:pt modelId="{28F0FC44-0803-4695-863D-8605C2207B2A}" type="parTrans" cxnId="{21370A9F-62A4-4E8C-9E44-BF2897E9554E}">
      <dgm:prSet/>
      <dgm:spPr/>
      <dgm:t>
        <a:bodyPr/>
        <a:lstStyle/>
        <a:p>
          <a:endParaRPr lang="ru-RU" sz="1600"/>
        </a:p>
      </dgm:t>
    </dgm:pt>
    <dgm:pt modelId="{C83256FC-670F-495D-957D-E2D8EF776CCB}" type="sibTrans" cxnId="{21370A9F-62A4-4E8C-9E44-BF2897E9554E}">
      <dgm:prSet/>
      <dgm:spPr/>
      <dgm:t>
        <a:bodyPr/>
        <a:lstStyle/>
        <a:p>
          <a:endParaRPr lang="ru-RU" sz="1600"/>
        </a:p>
      </dgm:t>
    </dgm:pt>
    <dgm:pt modelId="{26E192CD-7ED3-4861-80B7-3005B672DDE8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latin typeface="Palatino Linotype" pitchFamily="18" charset="0"/>
            </a:rPr>
            <a:t>низкая стоимость эксплуатации</a:t>
          </a:r>
          <a:endParaRPr lang="ru-RU" sz="1400" dirty="0">
            <a:latin typeface="Palatino Linotype" pitchFamily="18" charset="0"/>
          </a:endParaRPr>
        </a:p>
      </dgm:t>
    </dgm:pt>
    <dgm:pt modelId="{937C1EBE-88AC-4990-819D-2771D54730C4}" type="parTrans" cxnId="{F1076F85-71F2-4C55-A425-9B8F0BFBDB7B}">
      <dgm:prSet/>
      <dgm:spPr/>
      <dgm:t>
        <a:bodyPr/>
        <a:lstStyle/>
        <a:p>
          <a:endParaRPr lang="ru-RU" sz="1600"/>
        </a:p>
      </dgm:t>
    </dgm:pt>
    <dgm:pt modelId="{0529518D-8D7B-4564-9003-268A4DE6CEAC}" type="sibTrans" cxnId="{F1076F85-71F2-4C55-A425-9B8F0BFBDB7B}">
      <dgm:prSet/>
      <dgm:spPr/>
      <dgm:t>
        <a:bodyPr/>
        <a:lstStyle/>
        <a:p>
          <a:endParaRPr lang="ru-RU" sz="1600"/>
        </a:p>
      </dgm:t>
    </dgm:pt>
    <dgm:pt modelId="{3C0625C2-CD92-4CC9-9EF9-9492AFC94737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itchFamily="18" charset="0"/>
            </a:rPr>
            <a:t>частота обновления информации раз в месяц, неделю</a:t>
          </a:r>
          <a:endParaRPr lang="ru-RU" sz="1400" i="0" dirty="0">
            <a:effectLst/>
            <a:latin typeface="Palatino Linotype" pitchFamily="18" charset="0"/>
          </a:endParaRPr>
        </a:p>
      </dgm:t>
    </dgm:pt>
    <dgm:pt modelId="{BBB1A478-6E50-4CC9-BE52-87BB2157441A}" type="sibTrans" cxnId="{DD96F4E5-8575-403D-8962-4B873302813F}">
      <dgm:prSet/>
      <dgm:spPr/>
      <dgm:t>
        <a:bodyPr/>
        <a:lstStyle/>
        <a:p>
          <a:endParaRPr lang="ru-RU" sz="1600"/>
        </a:p>
      </dgm:t>
    </dgm:pt>
    <dgm:pt modelId="{0A0505D1-59DA-44C3-A952-32683364C7E2}" type="parTrans" cxnId="{DD96F4E5-8575-403D-8962-4B873302813F}">
      <dgm:prSet/>
      <dgm:spPr/>
      <dgm:t>
        <a:bodyPr/>
        <a:lstStyle/>
        <a:p>
          <a:endParaRPr lang="ru-RU" sz="1600"/>
        </a:p>
      </dgm:t>
    </dgm:pt>
    <dgm:pt modelId="{2D217E97-7615-45ED-9BA7-EE3204CC1500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itchFamily="18" charset="0"/>
            </a:rPr>
            <a:t>детализация данных на низком уровне</a:t>
          </a:r>
          <a:endParaRPr lang="ru-RU" sz="1400" i="0" dirty="0">
            <a:effectLst/>
            <a:latin typeface="Palatino Linotype" pitchFamily="18" charset="0"/>
          </a:endParaRPr>
        </a:p>
      </dgm:t>
    </dgm:pt>
    <dgm:pt modelId="{CAFECFA0-2CD7-4642-A599-4E54E6C50206}" type="sibTrans" cxnId="{5585C67E-50B9-4DC7-B50C-662EE6DB4FC2}">
      <dgm:prSet/>
      <dgm:spPr/>
      <dgm:t>
        <a:bodyPr/>
        <a:lstStyle/>
        <a:p>
          <a:endParaRPr lang="ru-RU" sz="1600"/>
        </a:p>
      </dgm:t>
    </dgm:pt>
    <dgm:pt modelId="{98B3A315-E827-4E92-9E8E-6C784D41B081}" type="parTrans" cxnId="{5585C67E-50B9-4DC7-B50C-662EE6DB4FC2}">
      <dgm:prSet/>
      <dgm:spPr/>
      <dgm:t>
        <a:bodyPr/>
        <a:lstStyle/>
        <a:p>
          <a:endParaRPr lang="ru-RU" sz="1600"/>
        </a:p>
      </dgm:t>
    </dgm:pt>
    <dgm:pt modelId="{E61A8D2E-4DC4-4EDC-B3FA-CFAC04012C8F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itchFamily="18" charset="0"/>
            </a:rPr>
            <a:t>большая погрешность</a:t>
          </a:r>
          <a:endParaRPr lang="ru-RU" sz="1400" i="0" dirty="0">
            <a:effectLst/>
            <a:latin typeface="Palatino Linotype" pitchFamily="18" charset="0"/>
          </a:endParaRPr>
        </a:p>
      </dgm:t>
    </dgm:pt>
    <dgm:pt modelId="{4769C60C-BEEA-427F-8C2E-76F1B9224D03}" type="sibTrans" cxnId="{341E81D8-327F-4D7D-833C-A02BA689A413}">
      <dgm:prSet/>
      <dgm:spPr/>
      <dgm:t>
        <a:bodyPr/>
        <a:lstStyle/>
        <a:p>
          <a:endParaRPr lang="ru-RU" sz="1600"/>
        </a:p>
      </dgm:t>
    </dgm:pt>
    <dgm:pt modelId="{F47F2AA1-2946-4046-8093-62F04CB1B29E}" type="parTrans" cxnId="{341E81D8-327F-4D7D-833C-A02BA689A413}">
      <dgm:prSet/>
      <dgm:spPr/>
      <dgm:t>
        <a:bodyPr/>
        <a:lstStyle/>
        <a:p>
          <a:endParaRPr lang="ru-RU" sz="1600"/>
        </a:p>
      </dgm:t>
    </dgm:pt>
    <dgm:pt modelId="{786D5E9C-532A-4E74-B99C-E459AB039734}">
      <dgm:prSet custT="1"/>
      <dgm:spPr>
        <a:solidFill>
          <a:schemeClr val="lt1">
            <a:hueOff val="0"/>
            <a:satOff val="0"/>
            <a:lumOff val="0"/>
            <a:alpha val="87000"/>
          </a:schemeClr>
        </a:solidFill>
        <a:ln>
          <a:solidFill>
            <a:schemeClr val="bg1">
              <a:lumMod val="50000"/>
              <a:alpha val="26000"/>
            </a:schemeClr>
          </a:solidFill>
        </a:ln>
      </dgm:spPr>
      <dgm:t>
        <a:bodyPr lIns="180000" rIns="72000"/>
        <a:lstStyle/>
        <a:p>
          <a:pPr rtl="0"/>
          <a:r>
            <a:rPr lang="ru-RU" sz="1400" b="0" i="0" baseline="0" dirty="0" smtClean="0">
              <a:effectLst/>
              <a:latin typeface="Palatino Linotype" pitchFamily="18" charset="0"/>
            </a:rPr>
            <a:t>необходимость мобилизации сотрудников в случае разового запроса</a:t>
          </a:r>
          <a:endParaRPr lang="ru-RU" sz="1400" i="0" dirty="0">
            <a:effectLst/>
            <a:latin typeface="Palatino Linotype" pitchFamily="18" charset="0"/>
          </a:endParaRPr>
        </a:p>
      </dgm:t>
    </dgm:pt>
    <dgm:pt modelId="{A3B3AE6D-B9A3-415F-9591-4FD4B7B37737}" type="sibTrans" cxnId="{DDC7877E-2212-4B73-86D4-CBBC4A3E1EDA}">
      <dgm:prSet/>
      <dgm:spPr/>
      <dgm:t>
        <a:bodyPr/>
        <a:lstStyle/>
        <a:p>
          <a:endParaRPr lang="ru-RU" sz="1600"/>
        </a:p>
      </dgm:t>
    </dgm:pt>
    <dgm:pt modelId="{39107AD7-2191-4E74-963D-5C18424A25EB}" type="parTrans" cxnId="{DDC7877E-2212-4B73-86D4-CBBC4A3E1EDA}">
      <dgm:prSet/>
      <dgm:spPr/>
      <dgm:t>
        <a:bodyPr/>
        <a:lstStyle/>
        <a:p>
          <a:endParaRPr lang="ru-RU" sz="1600"/>
        </a:p>
      </dgm:t>
    </dgm:pt>
    <dgm:pt modelId="{5833D92E-BC54-4583-A96F-0C1995E8AE93}" type="pres">
      <dgm:prSet presAssocID="{C53E435C-64F2-4ADB-AABE-7EAFDC7E8384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237F7-FF83-4B6B-AB26-86B23585A70D}" type="pres">
      <dgm:prSet presAssocID="{6C50FCC7-EEA0-4525-A71D-C68D1F4714B7}" presName="comp" presStyleCnt="0"/>
      <dgm:spPr/>
      <dgm:t>
        <a:bodyPr/>
        <a:lstStyle/>
        <a:p>
          <a:endParaRPr lang="ru-RU"/>
        </a:p>
      </dgm:t>
    </dgm:pt>
    <dgm:pt modelId="{768C3B82-3ACC-4488-B555-C736F4752DF9}" type="pres">
      <dgm:prSet presAssocID="{6C50FCC7-EEA0-4525-A71D-C68D1F4714B7}" presName="box" presStyleLbl="node1" presStyleIdx="0" presStyleCnt="3"/>
      <dgm:spPr/>
      <dgm:t>
        <a:bodyPr/>
        <a:lstStyle/>
        <a:p>
          <a:endParaRPr lang="ru-RU"/>
        </a:p>
      </dgm:t>
    </dgm:pt>
    <dgm:pt modelId="{9BD57373-71F8-4321-86CE-1F55AB458166}" type="pres">
      <dgm:prSet presAssocID="{6C50FCC7-EEA0-4525-A71D-C68D1F4714B7}" presName="img" presStyleLbl="fgImgPlace1" presStyleIdx="0" presStyleCnt="3" custScaleX="92361" custLinFactNeighborX="-3753" custLinFactNeighborY="1451"/>
      <dgm:spPr>
        <a:blipFill dpi="0" rotWithShape="1">
          <a:blip xmlns:r="http://schemas.openxmlformats.org/officeDocument/2006/relationships" r:embed="rId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gm:spPr>
      <dgm:t>
        <a:bodyPr/>
        <a:lstStyle/>
        <a:p>
          <a:endParaRPr lang="ru-RU"/>
        </a:p>
      </dgm:t>
    </dgm:pt>
    <dgm:pt modelId="{F1872172-C543-4A1D-9EEE-BEEAE794F954}" type="pres">
      <dgm:prSet presAssocID="{6C50FCC7-EEA0-4525-A71D-C68D1F4714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87703-6E38-4658-A6C7-2B9C654D02A0}" type="pres">
      <dgm:prSet presAssocID="{A8597CB6-892F-4B73-B588-D67F8A6F28D8}" presName="spacer" presStyleCnt="0"/>
      <dgm:spPr/>
      <dgm:t>
        <a:bodyPr/>
        <a:lstStyle/>
        <a:p>
          <a:endParaRPr lang="ru-RU"/>
        </a:p>
      </dgm:t>
    </dgm:pt>
    <dgm:pt modelId="{AEF57995-BCA1-4B18-A077-7F641DDC2E55}" type="pres">
      <dgm:prSet presAssocID="{DC3AFBD1-6EAE-42F7-93C2-C0A7607D8716}" presName="comp" presStyleCnt="0"/>
      <dgm:spPr/>
      <dgm:t>
        <a:bodyPr/>
        <a:lstStyle/>
        <a:p>
          <a:endParaRPr lang="ru-RU"/>
        </a:p>
      </dgm:t>
    </dgm:pt>
    <dgm:pt modelId="{6298AA58-6F09-429D-B2F1-30C03BEFC2DE}" type="pres">
      <dgm:prSet presAssocID="{DC3AFBD1-6EAE-42F7-93C2-C0A7607D8716}" presName="box" presStyleLbl="node1" presStyleIdx="1" presStyleCnt="3"/>
      <dgm:spPr/>
      <dgm:t>
        <a:bodyPr/>
        <a:lstStyle/>
        <a:p>
          <a:endParaRPr lang="ru-RU"/>
        </a:p>
      </dgm:t>
    </dgm:pt>
    <dgm:pt modelId="{F035D9A3-E7F5-4F65-8EFC-97751714EB51}" type="pres">
      <dgm:prSet presAssocID="{DC3AFBD1-6EAE-42F7-93C2-C0A7607D8716}" presName="img" presStyleLbl="fgImgPlace1" presStyleIdx="1" presStyleCnt="3" custScaleX="93657" custLinFactNeighborX="-5281"/>
      <dgm:spPr>
        <a:blipFill dpi="0" rotWithShape="1">
          <a:blip xmlns:r="http://schemas.openxmlformats.org/officeDocument/2006/relationships" r:embed="rId2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gm:spPr>
      <dgm:t>
        <a:bodyPr/>
        <a:lstStyle/>
        <a:p>
          <a:endParaRPr lang="ru-RU"/>
        </a:p>
      </dgm:t>
    </dgm:pt>
    <dgm:pt modelId="{EC61F7C8-2A92-403E-B99D-560734CDAA9B}" type="pres">
      <dgm:prSet presAssocID="{DC3AFBD1-6EAE-42F7-93C2-C0A7607D871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B48D6-718C-4E85-AECF-7DAE437F0965}" type="pres">
      <dgm:prSet presAssocID="{7812BA36-E893-44C7-9E1A-C1B49000B2FC}" presName="spacer" presStyleCnt="0"/>
      <dgm:spPr/>
      <dgm:t>
        <a:bodyPr/>
        <a:lstStyle/>
        <a:p>
          <a:endParaRPr lang="ru-RU"/>
        </a:p>
      </dgm:t>
    </dgm:pt>
    <dgm:pt modelId="{9139CFF7-691A-4733-B1B7-D77123B8B6C9}" type="pres">
      <dgm:prSet presAssocID="{ED7E203F-7798-4A7F-9614-1329AFF7DE05}" presName="comp" presStyleCnt="0"/>
      <dgm:spPr/>
      <dgm:t>
        <a:bodyPr/>
        <a:lstStyle/>
        <a:p>
          <a:endParaRPr lang="ru-RU"/>
        </a:p>
      </dgm:t>
    </dgm:pt>
    <dgm:pt modelId="{BE100561-2EB6-4D36-A271-30E365B6B4E1}" type="pres">
      <dgm:prSet presAssocID="{ED7E203F-7798-4A7F-9614-1329AFF7DE05}" presName="box" presStyleLbl="node1" presStyleIdx="2" presStyleCnt="3"/>
      <dgm:spPr/>
      <dgm:t>
        <a:bodyPr/>
        <a:lstStyle/>
        <a:p>
          <a:endParaRPr lang="ru-RU"/>
        </a:p>
      </dgm:t>
    </dgm:pt>
    <dgm:pt modelId="{25B73ECE-ED9D-400F-9D88-80425114C018}" type="pres">
      <dgm:prSet presAssocID="{ED7E203F-7798-4A7F-9614-1329AFF7DE05}" presName="img" presStyleLbl="fgImgPlace1" presStyleIdx="2" presStyleCnt="3" custScaleX="93657" custLinFactNeighborX="-5281"/>
      <dgm:spPr>
        <a:blipFill dpi="0" rotWithShape="1">
          <a:blip xmlns:r="http://schemas.openxmlformats.org/officeDocument/2006/relationships"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</dgm:spPr>
      <dgm:t>
        <a:bodyPr/>
        <a:lstStyle/>
        <a:p>
          <a:endParaRPr lang="ru-RU"/>
        </a:p>
      </dgm:t>
    </dgm:pt>
    <dgm:pt modelId="{A72DA502-5AF1-4A63-A3B2-01BD68E3DECD}" type="pres">
      <dgm:prSet presAssocID="{ED7E203F-7798-4A7F-9614-1329AFF7DE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6238B-4A92-4785-B7BA-272BCC2E4886}" type="presOf" srcId="{C921AA40-C9CB-49AA-A56E-4500F6805734}" destId="{A72DA502-5AF1-4A63-A3B2-01BD68E3DECD}" srcOrd="1" destOrd="1" presId="urn:microsoft.com/office/officeart/2005/8/layout/vList4"/>
    <dgm:cxn modelId="{D18FA516-6BF9-4430-849E-82CA6ECD2E5F}" type="presOf" srcId="{ED8A5732-29CA-493A-9E8F-A88B4F85C4FE}" destId="{BE100561-2EB6-4D36-A271-30E365B6B4E1}" srcOrd="0" destOrd="2" presId="urn:microsoft.com/office/officeart/2005/8/layout/vList4"/>
    <dgm:cxn modelId="{9F3E0188-4E60-40A5-82E9-B995CF18C826}" srcId="{C53E435C-64F2-4ADB-AABE-7EAFDC7E8384}" destId="{ED7E203F-7798-4A7F-9614-1329AFF7DE05}" srcOrd="2" destOrd="0" parTransId="{9D0EE720-3DFE-4F96-8653-7109114D5B72}" sibTransId="{881C7D38-9988-49B3-B746-564E9D206416}"/>
    <dgm:cxn modelId="{BBE70C59-BF24-4844-8891-D0AEFD190A7C}" type="presOf" srcId="{E19685EC-F461-484A-AB53-B790F3047C86}" destId="{A72DA502-5AF1-4A63-A3B2-01BD68E3DECD}" srcOrd="1" destOrd="3" presId="urn:microsoft.com/office/officeart/2005/8/layout/vList4"/>
    <dgm:cxn modelId="{D4A97C75-506F-4845-8BD1-BFBF8EAA91B6}" type="presOf" srcId="{ED8A5732-29CA-493A-9E8F-A88B4F85C4FE}" destId="{A72DA502-5AF1-4A63-A3B2-01BD68E3DECD}" srcOrd="1" destOrd="2" presId="urn:microsoft.com/office/officeart/2005/8/layout/vList4"/>
    <dgm:cxn modelId="{860B852A-C3AB-4C95-B458-251C3BC95F2D}" type="presOf" srcId="{3C0625C2-CD92-4CC9-9EF9-9492AFC94737}" destId="{F1872172-C543-4A1D-9EEE-BEEAE794F954}" srcOrd="1" destOrd="1" presId="urn:microsoft.com/office/officeart/2005/8/layout/vList4"/>
    <dgm:cxn modelId="{90BAB6AB-9287-4976-9946-C79AEF0F1214}" srcId="{ED7E203F-7798-4A7F-9614-1329AFF7DE05}" destId="{C921AA40-C9CB-49AA-A56E-4500F6805734}" srcOrd="0" destOrd="0" parTransId="{06957B3F-A505-4895-A212-B926D216CDB8}" sibTransId="{A3B34C82-4ED0-4C9F-80A2-73DE91814E91}"/>
    <dgm:cxn modelId="{C082C495-12A9-4C7E-80D5-AF688851E63D}" type="presOf" srcId="{C53E435C-64F2-4ADB-AABE-7EAFDC7E8384}" destId="{5833D92E-BC54-4583-A96F-0C1995E8AE93}" srcOrd="0" destOrd="0" presId="urn:microsoft.com/office/officeart/2005/8/layout/vList4"/>
    <dgm:cxn modelId="{4674B378-C553-43A4-BB78-6B608ACA31F1}" type="presOf" srcId="{252F91F5-A6B6-410D-BD71-A7424A81C6DD}" destId="{EC61F7C8-2A92-403E-B99D-560734CDAA9B}" srcOrd="1" destOrd="1" presId="urn:microsoft.com/office/officeart/2005/8/layout/vList4"/>
    <dgm:cxn modelId="{DA52ACB2-E6AC-42DF-B22A-3580C29B52B6}" type="presOf" srcId="{ED7E203F-7798-4A7F-9614-1329AFF7DE05}" destId="{BE100561-2EB6-4D36-A271-30E365B6B4E1}" srcOrd="0" destOrd="0" presId="urn:microsoft.com/office/officeart/2005/8/layout/vList4"/>
    <dgm:cxn modelId="{F1076F85-71F2-4C55-A425-9B8F0BFBDB7B}" srcId="{ED7E203F-7798-4A7F-9614-1329AFF7DE05}" destId="{26E192CD-7ED3-4861-80B7-3005B672DDE8}" srcOrd="3" destOrd="0" parTransId="{937C1EBE-88AC-4990-819D-2771D54730C4}" sibTransId="{0529518D-8D7B-4564-9003-268A4DE6CEAC}"/>
    <dgm:cxn modelId="{0E68A952-7816-494B-A05D-2BA80137DC0F}" type="presOf" srcId="{3C0625C2-CD92-4CC9-9EF9-9492AFC94737}" destId="{768C3B82-3ACC-4488-B555-C736F4752DF9}" srcOrd="0" destOrd="1" presId="urn:microsoft.com/office/officeart/2005/8/layout/vList4"/>
    <dgm:cxn modelId="{4A38D907-4784-4BF6-9279-86DCAA9D163A}" type="presOf" srcId="{E61A8D2E-4DC4-4EDC-B3FA-CFAC04012C8F}" destId="{F1872172-C543-4A1D-9EEE-BEEAE794F954}" srcOrd="1" destOrd="3" presId="urn:microsoft.com/office/officeart/2005/8/layout/vList4"/>
    <dgm:cxn modelId="{BE698ADE-583E-4BD0-9D6D-6CBD89EAA23B}" type="presOf" srcId="{786D5E9C-532A-4E74-B99C-E459AB039734}" destId="{768C3B82-3ACC-4488-B555-C736F4752DF9}" srcOrd="0" destOrd="4" presId="urn:microsoft.com/office/officeart/2005/8/layout/vList4"/>
    <dgm:cxn modelId="{DDC7877E-2212-4B73-86D4-CBBC4A3E1EDA}" srcId="{6C50FCC7-EEA0-4525-A71D-C68D1F4714B7}" destId="{786D5E9C-532A-4E74-B99C-E459AB039734}" srcOrd="3" destOrd="0" parTransId="{39107AD7-2191-4E74-963D-5C18424A25EB}" sibTransId="{A3B3AE6D-B9A3-415F-9591-4FD4B7B37737}"/>
    <dgm:cxn modelId="{AE7C3167-F182-430D-9C94-91A512750731}" type="presOf" srcId="{ED7E203F-7798-4A7F-9614-1329AFF7DE05}" destId="{A72DA502-5AF1-4A63-A3B2-01BD68E3DECD}" srcOrd="1" destOrd="0" presId="urn:microsoft.com/office/officeart/2005/8/layout/vList4"/>
    <dgm:cxn modelId="{120F4064-2218-4E01-9682-7EA79396AAD2}" type="presOf" srcId="{B5BB1C5F-2CF0-494C-B039-56B8BAF11371}" destId="{EC61F7C8-2A92-403E-B99D-560734CDAA9B}" srcOrd="1" destOrd="4" presId="urn:microsoft.com/office/officeart/2005/8/layout/vList4"/>
    <dgm:cxn modelId="{31DEFB4E-4B3B-4341-B7F2-53C2EE675D4F}" srcId="{DC3AFBD1-6EAE-42F7-93C2-C0A7607D8716}" destId="{252F91F5-A6B6-410D-BD71-A7424A81C6DD}" srcOrd="0" destOrd="0" parTransId="{3339DDDB-6358-4464-B5E8-07164C0A049E}" sibTransId="{772D5C96-D218-4F0D-A576-B56FB193FE6B}"/>
    <dgm:cxn modelId="{7F3F55BC-66DE-4A0B-8EA1-CEDD50B3FAC6}" srcId="{C53E435C-64F2-4ADB-AABE-7EAFDC7E8384}" destId="{DC3AFBD1-6EAE-42F7-93C2-C0A7607D8716}" srcOrd="1" destOrd="0" parTransId="{FAAB0D42-89F3-46FE-8CC3-B865051EE766}" sibTransId="{7812BA36-E893-44C7-9E1A-C1B49000B2FC}"/>
    <dgm:cxn modelId="{82C54FE1-BFFE-4388-82C9-D1A7D71950A4}" type="presOf" srcId="{DC3AFBD1-6EAE-42F7-93C2-C0A7607D8716}" destId="{EC61F7C8-2A92-403E-B99D-560734CDAA9B}" srcOrd="1" destOrd="0" presId="urn:microsoft.com/office/officeart/2005/8/layout/vList4"/>
    <dgm:cxn modelId="{8B934AD4-EDFB-4D42-94BF-83C0ED29728E}" type="presOf" srcId="{786D5E9C-532A-4E74-B99C-E459AB039734}" destId="{F1872172-C543-4A1D-9EEE-BEEAE794F954}" srcOrd="1" destOrd="4" presId="urn:microsoft.com/office/officeart/2005/8/layout/vList4"/>
    <dgm:cxn modelId="{FC5DF181-06BC-418A-82DB-5795D37EDBD3}" srcId="{DC3AFBD1-6EAE-42F7-93C2-C0A7607D8716}" destId="{4BB40A0D-A1C7-4603-851B-0F7EC6A60F60}" srcOrd="1" destOrd="0" parTransId="{ACFE11B0-AF73-4203-AED3-3F3003B690FA}" sibTransId="{709EE6BA-5544-45ED-8633-3CF463D37F66}"/>
    <dgm:cxn modelId="{61A9432B-6A66-4F43-BDEA-F7EC0FEE5373}" srcId="{DC3AFBD1-6EAE-42F7-93C2-C0A7607D8716}" destId="{2628B5D6-A659-42DD-A2AE-9C3DCBE8DC6F}" srcOrd="2" destOrd="0" parTransId="{6D87FF83-0391-4705-A544-166BA93CA990}" sibTransId="{8EFAE342-7B0B-4951-8061-165AA0413DDB}"/>
    <dgm:cxn modelId="{AB1BB433-152F-4911-AB55-FFD17A687CEA}" type="presOf" srcId="{C921AA40-C9CB-49AA-A56E-4500F6805734}" destId="{BE100561-2EB6-4D36-A271-30E365B6B4E1}" srcOrd="0" destOrd="1" presId="urn:microsoft.com/office/officeart/2005/8/layout/vList4"/>
    <dgm:cxn modelId="{21370A9F-62A4-4E8C-9E44-BF2897E9554E}" srcId="{ED7E203F-7798-4A7F-9614-1329AFF7DE05}" destId="{E19685EC-F461-484A-AB53-B790F3047C86}" srcOrd="2" destOrd="0" parTransId="{28F0FC44-0803-4695-863D-8605C2207B2A}" sibTransId="{C83256FC-670F-495D-957D-E2D8EF776CCB}"/>
    <dgm:cxn modelId="{EEFD00F8-6EC7-4733-9F6A-1301B06A2437}" type="presOf" srcId="{E19685EC-F461-484A-AB53-B790F3047C86}" destId="{BE100561-2EB6-4D36-A271-30E365B6B4E1}" srcOrd="0" destOrd="3" presId="urn:microsoft.com/office/officeart/2005/8/layout/vList4"/>
    <dgm:cxn modelId="{2A63A555-7CA8-4B08-B36A-643F8ED76CF1}" type="presOf" srcId="{E61A8D2E-4DC4-4EDC-B3FA-CFAC04012C8F}" destId="{768C3B82-3ACC-4488-B555-C736F4752DF9}" srcOrd="0" destOrd="3" presId="urn:microsoft.com/office/officeart/2005/8/layout/vList4"/>
    <dgm:cxn modelId="{CE08F385-1E38-44C6-A0BC-F0A09694E743}" type="presOf" srcId="{6C50FCC7-EEA0-4525-A71D-C68D1F4714B7}" destId="{768C3B82-3ACC-4488-B555-C736F4752DF9}" srcOrd="0" destOrd="0" presId="urn:microsoft.com/office/officeart/2005/8/layout/vList4"/>
    <dgm:cxn modelId="{DEF5716E-593C-4A73-907E-0284D7699907}" type="presOf" srcId="{2D217E97-7615-45ED-9BA7-EE3204CC1500}" destId="{F1872172-C543-4A1D-9EEE-BEEAE794F954}" srcOrd="1" destOrd="2" presId="urn:microsoft.com/office/officeart/2005/8/layout/vList4"/>
    <dgm:cxn modelId="{8A4255C3-E046-4D35-A8BA-83214F87253A}" type="presOf" srcId="{252F91F5-A6B6-410D-BD71-A7424A81C6DD}" destId="{6298AA58-6F09-429D-B2F1-30C03BEFC2DE}" srcOrd="0" destOrd="1" presId="urn:microsoft.com/office/officeart/2005/8/layout/vList4"/>
    <dgm:cxn modelId="{0A0FEBBA-1BA9-4A3D-A505-3A94B71CB455}" type="presOf" srcId="{4BB40A0D-A1C7-4603-851B-0F7EC6A60F60}" destId="{EC61F7C8-2A92-403E-B99D-560734CDAA9B}" srcOrd="1" destOrd="2" presId="urn:microsoft.com/office/officeart/2005/8/layout/vList4"/>
    <dgm:cxn modelId="{5585C67E-50B9-4DC7-B50C-662EE6DB4FC2}" srcId="{6C50FCC7-EEA0-4525-A71D-C68D1F4714B7}" destId="{2D217E97-7615-45ED-9BA7-EE3204CC1500}" srcOrd="1" destOrd="0" parTransId="{98B3A315-E827-4E92-9E8E-6C784D41B081}" sibTransId="{CAFECFA0-2CD7-4642-A599-4E54E6C50206}"/>
    <dgm:cxn modelId="{43EE5D2F-BE5D-4624-9D1A-DB4AD19AD549}" type="presOf" srcId="{26E192CD-7ED3-4861-80B7-3005B672DDE8}" destId="{BE100561-2EB6-4D36-A271-30E365B6B4E1}" srcOrd="0" destOrd="4" presId="urn:microsoft.com/office/officeart/2005/8/layout/vList4"/>
    <dgm:cxn modelId="{67784E17-1949-4872-ACF6-9A82449087FF}" type="presOf" srcId="{6C50FCC7-EEA0-4525-A71D-C68D1F4714B7}" destId="{F1872172-C543-4A1D-9EEE-BEEAE794F954}" srcOrd="1" destOrd="0" presId="urn:microsoft.com/office/officeart/2005/8/layout/vList4"/>
    <dgm:cxn modelId="{C4CD5027-3572-4B3A-BF3E-2B9145DFE628}" type="presOf" srcId="{4BB40A0D-A1C7-4603-851B-0F7EC6A60F60}" destId="{6298AA58-6F09-429D-B2F1-30C03BEFC2DE}" srcOrd="0" destOrd="2" presId="urn:microsoft.com/office/officeart/2005/8/layout/vList4"/>
    <dgm:cxn modelId="{EB2DBC93-A3C7-4FDB-BFB0-AAE30F877A23}" srcId="{DC3AFBD1-6EAE-42F7-93C2-C0A7607D8716}" destId="{B5BB1C5F-2CF0-494C-B039-56B8BAF11371}" srcOrd="3" destOrd="0" parTransId="{C801C677-4A32-484D-9CCF-2654D0CF99A4}" sibTransId="{4E6C6CEB-043E-4CFF-AE4D-C63D0F7D6297}"/>
    <dgm:cxn modelId="{39A8F4A9-6168-4F6A-8D9A-CB9180B1E9C9}" type="presOf" srcId="{2628B5D6-A659-42DD-A2AE-9C3DCBE8DC6F}" destId="{6298AA58-6F09-429D-B2F1-30C03BEFC2DE}" srcOrd="0" destOrd="3" presId="urn:microsoft.com/office/officeart/2005/8/layout/vList4"/>
    <dgm:cxn modelId="{8616367D-FB95-433F-85C0-649F7C5A6EA7}" srcId="{ED7E203F-7798-4A7F-9614-1329AFF7DE05}" destId="{ED8A5732-29CA-493A-9E8F-A88B4F85C4FE}" srcOrd="1" destOrd="0" parTransId="{18B29702-3D1F-4E55-B2FD-3C6D3B0CD057}" sibTransId="{6812278C-D9FF-4B46-88F8-6E84A9B1BFCD}"/>
    <dgm:cxn modelId="{77CA6C32-BA42-4F04-B669-6538372891C8}" srcId="{C53E435C-64F2-4ADB-AABE-7EAFDC7E8384}" destId="{6C50FCC7-EEA0-4525-A71D-C68D1F4714B7}" srcOrd="0" destOrd="0" parTransId="{39763F64-A9BD-431E-B323-71E964322E0B}" sibTransId="{A8597CB6-892F-4B73-B588-D67F8A6F28D8}"/>
    <dgm:cxn modelId="{8165C6A4-1CF0-408D-9CF2-4EA6B87EEC06}" type="presOf" srcId="{B5BB1C5F-2CF0-494C-B039-56B8BAF11371}" destId="{6298AA58-6F09-429D-B2F1-30C03BEFC2DE}" srcOrd="0" destOrd="4" presId="urn:microsoft.com/office/officeart/2005/8/layout/vList4"/>
    <dgm:cxn modelId="{DD96F4E5-8575-403D-8962-4B873302813F}" srcId="{6C50FCC7-EEA0-4525-A71D-C68D1F4714B7}" destId="{3C0625C2-CD92-4CC9-9EF9-9492AFC94737}" srcOrd="0" destOrd="0" parTransId="{0A0505D1-59DA-44C3-A952-32683364C7E2}" sibTransId="{BBB1A478-6E50-4CC9-BE52-87BB2157441A}"/>
    <dgm:cxn modelId="{A0859750-CF2B-4592-AC1C-264C5EB5C369}" type="presOf" srcId="{26E192CD-7ED3-4861-80B7-3005B672DDE8}" destId="{A72DA502-5AF1-4A63-A3B2-01BD68E3DECD}" srcOrd="1" destOrd="4" presId="urn:microsoft.com/office/officeart/2005/8/layout/vList4"/>
    <dgm:cxn modelId="{341E81D8-327F-4D7D-833C-A02BA689A413}" srcId="{6C50FCC7-EEA0-4525-A71D-C68D1F4714B7}" destId="{E61A8D2E-4DC4-4EDC-B3FA-CFAC04012C8F}" srcOrd="2" destOrd="0" parTransId="{F47F2AA1-2946-4046-8093-62F04CB1B29E}" sibTransId="{4769C60C-BEEA-427F-8C2E-76F1B9224D03}"/>
    <dgm:cxn modelId="{AC99D237-5F75-498B-BD2E-25E4CD3F76B0}" type="presOf" srcId="{2628B5D6-A659-42DD-A2AE-9C3DCBE8DC6F}" destId="{EC61F7C8-2A92-403E-B99D-560734CDAA9B}" srcOrd="1" destOrd="3" presId="urn:microsoft.com/office/officeart/2005/8/layout/vList4"/>
    <dgm:cxn modelId="{8B23B252-33C8-4DFE-89D2-6CDB30E54131}" type="presOf" srcId="{2D217E97-7615-45ED-9BA7-EE3204CC1500}" destId="{768C3B82-3ACC-4488-B555-C736F4752DF9}" srcOrd="0" destOrd="2" presId="urn:microsoft.com/office/officeart/2005/8/layout/vList4"/>
    <dgm:cxn modelId="{D1EC215C-E758-4813-BD04-EEC173445D15}" type="presOf" srcId="{DC3AFBD1-6EAE-42F7-93C2-C0A7607D8716}" destId="{6298AA58-6F09-429D-B2F1-30C03BEFC2DE}" srcOrd="0" destOrd="0" presId="urn:microsoft.com/office/officeart/2005/8/layout/vList4"/>
    <dgm:cxn modelId="{1BD1A226-FED2-42B1-8F59-B205B3AC37B1}" type="presParOf" srcId="{5833D92E-BC54-4583-A96F-0C1995E8AE93}" destId="{A7A237F7-FF83-4B6B-AB26-86B23585A70D}" srcOrd="0" destOrd="0" presId="urn:microsoft.com/office/officeart/2005/8/layout/vList4"/>
    <dgm:cxn modelId="{CE145CCB-FD85-40D0-97EA-365F6AC550A4}" type="presParOf" srcId="{A7A237F7-FF83-4B6B-AB26-86B23585A70D}" destId="{768C3B82-3ACC-4488-B555-C736F4752DF9}" srcOrd="0" destOrd="0" presId="urn:microsoft.com/office/officeart/2005/8/layout/vList4"/>
    <dgm:cxn modelId="{4F733BBF-97A6-4B20-BCD7-70F031FC86F3}" type="presParOf" srcId="{A7A237F7-FF83-4B6B-AB26-86B23585A70D}" destId="{9BD57373-71F8-4321-86CE-1F55AB458166}" srcOrd="1" destOrd="0" presId="urn:microsoft.com/office/officeart/2005/8/layout/vList4"/>
    <dgm:cxn modelId="{6AEB96A6-6613-475B-AD52-8274B0BD3605}" type="presParOf" srcId="{A7A237F7-FF83-4B6B-AB26-86B23585A70D}" destId="{F1872172-C543-4A1D-9EEE-BEEAE794F954}" srcOrd="2" destOrd="0" presId="urn:microsoft.com/office/officeart/2005/8/layout/vList4"/>
    <dgm:cxn modelId="{A376C8F2-6C37-42E3-8D1A-6A8876132B95}" type="presParOf" srcId="{5833D92E-BC54-4583-A96F-0C1995E8AE93}" destId="{93187703-6E38-4658-A6C7-2B9C654D02A0}" srcOrd="1" destOrd="0" presId="urn:microsoft.com/office/officeart/2005/8/layout/vList4"/>
    <dgm:cxn modelId="{89748287-B99E-4BE2-BB2B-D7D9B3AB115B}" type="presParOf" srcId="{5833D92E-BC54-4583-A96F-0C1995E8AE93}" destId="{AEF57995-BCA1-4B18-A077-7F641DDC2E55}" srcOrd="2" destOrd="0" presId="urn:microsoft.com/office/officeart/2005/8/layout/vList4"/>
    <dgm:cxn modelId="{4E32FD88-320B-4ED0-A9C6-E8CF3E2CF870}" type="presParOf" srcId="{AEF57995-BCA1-4B18-A077-7F641DDC2E55}" destId="{6298AA58-6F09-429D-B2F1-30C03BEFC2DE}" srcOrd="0" destOrd="0" presId="urn:microsoft.com/office/officeart/2005/8/layout/vList4"/>
    <dgm:cxn modelId="{F662150D-480E-47A8-BA9B-2E1D171E450C}" type="presParOf" srcId="{AEF57995-BCA1-4B18-A077-7F641DDC2E55}" destId="{F035D9A3-E7F5-4F65-8EFC-97751714EB51}" srcOrd="1" destOrd="0" presId="urn:microsoft.com/office/officeart/2005/8/layout/vList4"/>
    <dgm:cxn modelId="{BD9594F6-279B-474C-A089-FDD00A4738BC}" type="presParOf" srcId="{AEF57995-BCA1-4B18-A077-7F641DDC2E55}" destId="{EC61F7C8-2A92-403E-B99D-560734CDAA9B}" srcOrd="2" destOrd="0" presId="urn:microsoft.com/office/officeart/2005/8/layout/vList4"/>
    <dgm:cxn modelId="{106489AA-04AE-4FB5-A27C-F7EF0563F5DE}" type="presParOf" srcId="{5833D92E-BC54-4583-A96F-0C1995E8AE93}" destId="{D35B48D6-718C-4E85-AECF-7DAE437F0965}" srcOrd="3" destOrd="0" presId="urn:microsoft.com/office/officeart/2005/8/layout/vList4"/>
    <dgm:cxn modelId="{5F1E89CA-F5F0-40E7-A5C7-362F5B81395F}" type="presParOf" srcId="{5833D92E-BC54-4583-A96F-0C1995E8AE93}" destId="{9139CFF7-691A-4733-B1B7-D77123B8B6C9}" srcOrd="4" destOrd="0" presId="urn:microsoft.com/office/officeart/2005/8/layout/vList4"/>
    <dgm:cxn modelId="{25B156C3-12EA-484A-AE10-5D1FE9588B18}" type="presParOf" srcId="{9139CFF7-691A-4733-B1B7-D77123B8B6C9}" destId="{BE100561-2EB6-4D36-A271-30E365B6B4E1}" srcOrd="0" destOrd="0" presId="urn:microsoft.com/office/officeart/2005/8/layout/vList4"/>
    <dgm:cxn modelId="{43CC3A74-51BA-4FA6-874F-F414721EC571}" type="presParOf" srcId="{9139CFF7-691A-4733-B1B7-D77123B8B6C9}" destId="{25B73ECE-ED9D-400F-9D88-80425114C018}" srcOrd="1" destOrd="0" presId="urn:microsoft.com/office/officeart/2005/8/layout/vList4"/>
    <dgm:cxn modelId="{ACEB93AA-6AC0-41B1-8A36-E77DC620CC65}" type="presParOf" srcId="{9139CFF7-691A-4733-B1B7-D77123B8B6C9}" destId="{A72DA502-5AF1-4A63-A3B2-01BD68E3DE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365D2-C1EC-4287-BA6C-4640A42131D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B2CAB-6D13-4620-A106-DE29C6F6E515}">
      <dgm:prSet custT="1"/>
      <dgm:spPr/>
      <dgm:t>
        <a:bodyPr/>
        <a:lstStyle/>
        <a:p>
          <a:pPr rtl="0"/>
          <a:r>
            <a:rPr lang="ru-RU" sz="1800" b="1" dirty="0" smtClean="0"/>
            <a:t>Отлаженный запуск</a:t>
          </a:r>
          <a:endParaRPr lang="ru-RU" sz="1800" b="1" dirty="0"/>
        </a:p>
      </dgm:t>
    </dgm:pt>
    <dgm:pt modelId="{98433917-1421-4E1A-BDCE-F66C142F6553}" type="parTrans" cxnId="{AA10FA28-3BF3-4FB3-916F-419C66C8C081}">
      <dgm:prSet/>
      <dgm:spPr/>
      <dgm:t>
        <a:bodyPr/>
        <a:lstStyle/>
        <a:p>
          <a:endParaRPr lang="ru-RU"/>
        </a:p>
      </dgm:t>
    </dgm:pt>
    <dgm:pt modelId="{C70ED679-DD2B-4DDD-B7C8-63E50DF7E692}" type="sibTrans" cxnId="{AA10FA28-3BF3-4FB3-916F-419C66C8C081}">
      <dgm:prSet/>
      <dgm:spPr/>
      <dgm:t>
        <a:bodyPr/>
        <a:lstStyle/>
        <a:p>
          <a:endParaRPr lang="ru-RU"/>
        </a:p>
      </dgm:t>
    </dgm:pt>
    <dgm:pt modelId="{67A924CA-E818-4854-BA12-2E404DAEFF56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подготовка, согласование и подписание проектной и юридической документации</a:t>
          </a:r>
          <a:endParaRPr 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2BE09C4C-C7AC-484F-87DD-E884BAC5A137}" type="parTrans" cxnId="{D128B88D-9BF7-4C1E-9BBA-4DED68A1D6D1}">
      <dgm:prSet/>
      <dgm:spPr/>
      <dgm:t>
        <a:bodyPr/>
        <a:lstStyle/>
        <a:p>
          <a:endParaRPr lang="ru-RU"/>
        </a:p>
      </dgm:t>
    </dgm:pt>
    <dgm:pt modelId="{52FEE3C4-979F-49AB-9D77-C8919FF60F93}" type="sibTrans" cxnId="{D128B88D-9BF7-4C1E-9BBA-4DED68A1D6D1}">
      <dgm:prSet/>
      <dgm:spPr/>
      <dgm:t>
        <a:bodyPr/>
        <a:lstStyle/>
        <a:p>
          <a:endParaRPr lang="ru-RU"/>
        </a:p>
      </dgm:t>
    </dgm:pt>
    <dgm:pt modelId="{A6FA9798-4215-40CB-81CE-1490BFC9C258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/>
            <a:t>Сжатые </a:t>
          </a:r>
        </a:p>
        <a:p>
          <a:pPr rtl="0">
            <a:spcAft>
              <a:spcPts val="0"/>
            </a:spcAft>
          </a:pPr>
          <a:r>
            <a:rPr lang="ru-RU" sz="1800" b="1" dirty="0" smtClean="0"/>
            <a:t>сроки запуска с высоким качеством  данных </a:t>
          </a:r>
          <a:r>
            <a:rPr lang="en-US" sz="1800" b="1" dirty="0" smtClean="0"/>
            <a:t> </a:t>
          </a:r>
          <a:endParaRPr lang="ru-RU" sz="1800" b="1" dirty="0" smtClean="0"/>
        </a:p>
      </dgm:t>
    </dgm:pt>
    <dgm:pt modelId="{ED527530-6F13-4BB7-B8D8-1021DD99ABA8}" type="parTrans" cxnId="{DF13AC35-AA2D-4796-92DA-0D20EDE9AEA7}">
      <dgm:prSet/>
      <dgm:spPr/>
      <dgm:t>
        <a:bodyPr/>
        <a:lstStyle/>
        <a:p>
          <a:endParaRPr lang="ru-RU"/>
        </a:p>
      </dgm:t>
    </dgm:pt>
    <dgm:pt modelId="{13948F0E-E587-48DD-8AF9-89E84ACCDFEE}" type="sibTrans" cxnId="{DF13AC35-AA2D-4796-92DA-0D20EDE9AEA7}">
      <dgm:prSet/>
      <dgm:spPr/>
      <dgm:t>
        <a:bodyPr/>
        <a:lstStyle/>
        <a:p>
          <a:endParaRPr lang="ru-RU"/>
        </a:p>
      </dgm:t>
    </dgm:pt>
    <dgm:pt modelId="{840057FC-9971-46A0-9A30-7960CBCDA364}">
      <dgm:prSet custT="1"/>
      <dgm:spPr/>
      <dgm:t>
        <a:bodyPr/>
        <a:lstStyle/>
        <a:p>
          <a:pPr rtl="0"/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9E33967-0FC2-472B-BC6F-B6ECAD9E19E7}" type="parTrans" cxnId="{6C582405-42F7-4AEC-B807-0DAF8FC99CCA}">
      <dgm:prSet/>
      <dgm:spPr/>
      <dgm:t>
        <a:bodyPr/>
        <a:lstStyle/>
        <a:p>
          <a:endParaRPr lang="ru-RU"/>
        </a:p>
      </dgm:t>
    </dgm:pt>
    <dgm:pt modelId="{C874BBAF-7202-4F49-910B-B7E0789519FC}" type="sibTrans" cxnId="{6C582405-42F7-4AEC-B807-0DAF8FC99CCA}">
      <dgm:prSet/>
      <dgm:spPr/>
      <dgm:t>
        <a:bodyPr/>
        <a:lstStyle/>
        <a:p>
          <a:endParaRPr lang="ru-RU"/>
        </a:p>
      </dgm:t>
    </dgm:pt>
    <dgm:pt modelId="{F9802C4C-6D2F-4127-A74E-1EFE92778BBF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 конвертора выгрузки данных из системы дистрибьютора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/ проводят 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IT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специалисты дистрибьютора совместно со специалистами по внедрению ЦНТ /</a:t>
          </a:r>
          <a:endParaRPr lang="ru-RU" alt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EDE6BD40-819E-4F59-A2B8-8923EECA5AAD}" type="parTrans" cxnId="{4AB18521-40DD-4C32-8883-C23B4CF70BE4}">
      <dgm:prSet/>
      <dgm:spPr/>
      <dgm:t>
        <a:bodyPr/>
        <a:lstStyle/>
        <a:p>
          <a:endParaRPr lang="ru-RU"/>
        </a:p>
      </dgm:t>
    </dgm:pt>
    <dgm:pt modelId="{19D7375C-CC1A-4AD5-8743-B2AE82D0BAAA}" type="sibTrans" cxnId="{4AB18521-40DD-4C32-8883-C23B4CF70BE4}">
      <dgm:prSet/>
      <dgm:spPr/>
      <dgm:t>
        <a:bodyPr/>
        <a:lstStyle/>
        <a:p>
          <a:endParaRPr lang="ru-RU"/>
        </a:p>
      </dgm:t>
    </dgm:pt>
    <dgm:pt modelId="{3C7BAC21-5CC8-43BD-BAFD-87662A99BA0F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tx1"/>
              </a:solidFill>
              <a:latin typeface="Calibri" panose="020F0502020204030204" pitchFamily="34" charset="0"/>
            </a:rPr>
            <a:t>контроль работоспособности конвертора, передача в промышленную эксплуатацию / проводят специалисты по внедрению ЦНТ /</a:t>
          </a:r>
          <a:endParaRPr lang="ru-RU" altLang="ru-RU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420394-2BAE-4E3A-951C-9416EEE957DF}" type="parTrans" cxnId="{CE99DCAA-169A-4995-B970-E790AB8E04F6}">
      <dgm:prSet/>
      <dgm:spPr/>
      <dgm:t>
        <a:bodyPr/>
        <a:lstStyle/>
        <a:p>
          <a:endParaRPr lang="ru-RU"/>
        </a:p>
      </dgm:t>
    </dgm:pt>
    <dgm:pt modelId="{7BD4CC17-27E4-406F-AA5A-92CD32937ADE}" type="sibTrans" cxnId="{CE99DCAA-169A-4995-B970-E790AB8E04F6}">
      <dgm:prSet/>
      <dgm:spPr/>
      <dgm:t>
        <a:bodyPr/>
        <a:lstStyle/>
        <a:p>
          <a:endParaRPr lang="ru-RU"/>
        </a:p>
      </dgm:t>
    </dgm:pt>
    <dgm:pt modelId="{81DC03A8-32E0-41FB-BA7B-6C04ED994125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tx1"/>
              </a:solidFill>
              <a:latin typeface="Calibri" panose="020F0502020204030204" pitchFamily="34" charset="0"/>
            </a:rPr>
            <a:t>перевод проекта в промышленную эксплуатацию по завершению успешного подключения всех дистрибьюторов</a:t>
          </a:r>
          <a:r>
            <a: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/>
          </a:r>
          <a:br>
            <a:rPr lang="ru-RU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</a:br>
          <a:endParaRPr lang="ru-RU" altLang="ru-RU" sz="14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</dgm:t>
    </dgm:pt>
    <dgm:pt modelId="{A6B859FD-ACEA-4EBF-AA4D-9D6A4692329C}" type="parTrans" cxnId="{4DC6EAC2-DD10-4B60-8836-066D4158D157}">
      <dgm:prSet/>
      <dgm:spPr/>
      <dgm:t>
        <a:bodyPr/>
        <a:lstStyle/>
        <a:p>
          <a:endParaRPr lang="ru-RU"/>
        </a:p>
      </dgm:t>
    </dgm:pt>
    <dgm:pt modelId="{6C75A2CF-EF4A-44A7-A84D-A16635C28660}" type="sibTrans" cxnId="{4DC6EAC2-DD10-4B60-8836-066D4158D157}">
      <dgm:prSet/>
      <dgm:spPr/>
      <dgm:t>
        <a:bodyPr/>
        <a:lstStyle/>
        <a:p>
          <a:endParaRPr lang="ru-RU"/>
        </a:p>
      </dgm:t>
    </dgm:pt>
    <dgm:pt modelId="{20CC60B7-BEA3-4505-9B8E-65835438D004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обучение работы </a:t>
          </a:r>
          <a:r>
            <a:rPr lang="en-US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c </a:t>
          </a:r>
          <a:r>
            <a:rPr lang="ru-RU" altLang="ru-RU" sz="1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системой, отчетностью и правил системы поддержки / проводят специалисты ЦНТ /</a:t>
          </a:r>
          <a:endParaRPr lang="ru-RU" altLang="ru-RU" sz="14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9C7B86A9-D235-43FA-AB53-9E392EDD305A}" type="parTrans" cxnId="{457ACE85-935C-40CA-9689-7B9430341CBB}">
      <dgm:prSet/>
      <dgm:spPr/>
      <dgm:t>
        <a:bodyPr/>
        <a:lstStyle/>
        <a:p>
          <a:endParaRPr lang="ru-RU"/>
        </a:p>
      </dgm:t>
    </dgm:pt>
    <dgm:pt modelId="{76E6BF2D-F5DF-4DA8-B706-83C8920830C3}" type="sibTrans" cxnId="{457ACE85-935C-40CA-9689-7B9430341CBB}">
      <dgm:prSet/>
      <dgm:spPr/>
      <dgm:t>
        <a:bodyPr/>
        <a:lstStyle/>
        <a:p>
          <a:endParaRPr lang="ru-RU"/>
        </a:p>
      </dgm:t>
    </dgm:pt>
    <dgm:pt modelId="{8016E33F-0601-43A4-8998-900AC6DE0A94}">
      <dgm:prSet custT="1"/>
      <dgm:spPr/>
      <dgm:t>
        <a:bodyPr/>
        <a:lstStyle/>
        <a:p>
          <a:pPr rtl="0">
            <a:spcBef>
              <a:spcPts val="0"/>
            </a:spcBef>
            <a:spcAft>
              <a:spcPts val="1800"/>
            </a:spcAft>
          </a:pPr>
          <a:r>
            <a:rPr lang="ru-RU" altLang="ru-RU" sz="1400" dirty="0" smtClean="0">
              <a:solidFill>
                <a:schemeClr val="tx1"/>
              </a:solidFill>
              <a:latin typeface="Calibri" panose="020F0502020204030204" pitchFamily="34" charset="0"/>
            </a:rPr>
            <a:t>согласование графика запуска с менеджерами и дистрибьюторами, передача необходимых контактов специалистам по внедрению ЦНТ</a:t>
          </a:r>
          <a:endParaRPr lang="ru-RU" sz="14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B36AC9A-8EE9-48D3-B11A-A933BDD63FCB}" type="parTrans" cxnId="{1C098C0A-8919-4825-98B1-60D3FF1FDF9A}">
      <dgm:prSet/>
      <dgm:spPr/>
      <dgm:t>
        <a:bodyPr/>
        <a:lstStyle/>
        <a:p>
          <a:endParaRPr lang="ru-RU"/>
        </a:p>
      </dgm:t>
    </dgm:pt>
    <dgm:pt modelId="{36CB76EE-DEF4-4A70-A7D5-BFB016DE030A}" type="sibTrans" cxnId="{1C098C0A-8919-4825-98B1-60D3FF1FDF9A}">
      <dgm:prSet/>
      <dgm:spPr/>
      <dgm:t>
        <a:bodyPr/>
        <a:lstStyle/>
        <a:p>
          <a:endParaRPr lang="ru-RU"/>
        </a:p>
      </dgm:t>
    </dgm:pt>
    <dgm:pt modelId="{1469F707-EF82-45F8-854C-EB8B09469B76}" type="pres">
      <dgm:prSet presAssocID="{9EB365D2-C1EC-4287-BA6C-4640A42131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4AC738-134C-4B0C-9BBE-D09E06633E23}" type="pres">
      <dgm:prSet presAssocID="{E83B2CAB-6D13-4620-A106-DE29C6F6E515}" presName="Accent1" presStyleCnt="0"/>
      <dgm:spPr/>
    </dgm:pt>
    <dgm:pt modelId="{3633770E-F80F-496E-AABB-E90010466376}" type="pres">
      <dgm:prSet presAssocID="{E83B2CAB-6D13-4620-A106-DE29C6F6E515}" presName="Accent" presStyleLbl="node1" presStyleIdx="0" presStyleCnt="2"/>
      <dgm:spPr/>
    </dgm:pt>
    <dgm:pt modelId="{405365E4-C9A9-4670-9F39-DA4F295AE46D}" type="pres">
      <dgm:prSet presAssocID="{E83B2CAB-6D13-4620-A106-DE29C6F6E515}" presName="Child1" presStyleLbl="revTx" presStyleIdx="0" presStyleCnt="4" custScaleX="343994" custScaleY="154333" custLinFactX="26345" custLinFactNeighborX="100000" custLinFactNeighborY="79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63855-4DE8-4105-8D5E-C0ABD8D00994}" type="pres">
      <dgm:prSet presAssocID="{E83B2CAB-6D13-4620-A106-DE29C6F6E515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91E5D-C13C-43AF-A6BD-97D3B9A67839}" type="pres">
      <dgm:prSet presAssocID="{A6FA9798-4215-40CB-81CE-1490BFC9C258}" presName="Accent2" presStyleCnt="0"/>
      <dgm:spPr/>
    </dgm:pt>
    <dgm:pt modelId="{B8C83D06-D04E-47BD-8613-A3F98F2E925D}" type="pres">
      <dgm:prSet presAssocID="{A6FA9798-4215-40CB-81CE-1490BFC9C258}" presName="Accent" presStyleLbl="node1" presStyleIdx="1" presStyleCnt="2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47CA960-510D-4A62-8649-E6E3C7F10ACC}" type="pres">
      <dgm:prSet presAssocID="{A6FA9798-4215-40CB-81CE-1490BFC9C258}" presName="Child2" presStyleLbl="revTx" presStyleIdx="2" presStyleCnt="4" custScaleX="345144" custScaleY="151573" custLinFactX="32640" custLinFactNeighborX="100000" custLinFactNeighborY="28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BF072-6360-46D3-B502-CF8DB491D705}" type="pres">
      <dgm:prSet presAssocID="{A6FA9798-4215-40CB-81CE-1490BFC9C258}" presName="Parent2" presStyleLbl="revTx" presStyleIdx="3" presStyleCnt="4" custLinFactNeighborY="46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ACE85-935C-40CA-9689-7B9430341CBB}" srcId="{E83B2CAB-6D13-4620-A106-DE29C6F6E515}" destId="{20CC60B7-BEA3-4505-9B8E-65835438D004}" srcOrd="4" destOrd="0" parTransId="{9C7B86A9-D235-43FA-AB53-9E392EDD305A}" sibTransId="{76E6BF2D-F5DF-4DA8-B706-83C8920830C3}"/>
    <dgm:cxn modelId="{AA10FA28-3BF3-4FB3-916F-419C66C8C081}" srcId="{9EB365D2-C1EC-4287-BA6C-4640A42131DF}" destId="{E83B2CAB-6D13-4620-A106-DE29C6F6E515}" srcOrd="0" destOrd="0" parTransId="{98433917-1421-4E1A-BDCE-F66C142F6553}" sibTransId="{C70ED679-DD2B-4DDD-B7C8-63E50DF7E692}"/>
    <dgm:cxn modelId="{C42B0E11-DF3E-4B3C-8485-BCA54FE84863}" type="presOf" srcId="{8016E33F-0601-43A4-8998-900AC6DE0A94}" destId="{405365E4-C9A9-4670-9F39-DA4F295AE46D}" srcOrd="0" destOrd="1" presId="urn:microsoft.com/office/officeart/2009/layout/CircleArrowProcess"/>
    <dgm:cxn modelId="{4AB18521-40DD-4C32-8883-C23B4CF70BE4}" srcId="{E83B2CAB-6D13-4620-A106-DE29C6F6E515}" destId="{F9802C4C-6D2F-4127-A74E-1EFE92778BBF}" srcOrd="2" destOrd="0" parTransId="{EDE6BD40-819E-4F59-A2B8-8923EECA5AAD}" sibTransId="{19D7375C-CC1A-4AD5-8743-B2AE82D0BAAA}"/>
    <dgm:cxn modelId="{1C098C0A-8919-4825-98B1-60D3FF1FDF9A}" srcId="{E83B2CAB-6D13-4620-A106-DE29C6F6E515}" destId="{8016E33F-0601-43A4-8998-900AC6DE0A94}" srcOrd="1" destOrd="0" parTransId="{8B36AC9A-8EE9-48D3-B11A-A933BDD63FCB}" sibTransId="{36CB76EE-DEF4-4A70-A7D5-BFB016DE030A}"/>
    <dgm:cxn modelId="{46A82ACB-5F6F-4082-A23F-F26FD40489F0}" type="presOf" srcId="{81DC03A8-32E0-41FB-BA7B-6C04ED994125}" destId="{405365E4-C9A9-4670-9F39-DA4F295AE46D}" srcOrd="0" destOrd="5" presId="urn:microsoft.com/office/officeart/2009/layout/CircleArrowProcess"/>
    <dgm:cxn modelId="{6C500868-D3C2-450D-AFA1-662B40A9253D}" type="presOf" srcId="{20CC60B7-BEA3-4505-9B8E-65835438D004}" destId="{405365E4-C9A9-4670-9F39-DA4F295AE46D}" srcOrd="0" destOrd="4" presId="urn:microsoft.com/office/officeart/2009/layout/CircleArrowProcess"/>
    <dgm:cxn modelId="{4737C096-893D-4041-B77E-2F29F71A61B7}" type="presOf" srcId="{67A924CA-E818-4854-BA12-2E404DAEFF56}" destId="{405365E4-C9A9-4670-9F39-DA4F295AE46D}" srcOrd="0" destOrd="0" presId="urn:microsoft.com/office/officeart/2009/layout/CircleArrowProcess"/>
    <dgm:cxn modelId="{DF13AC35-AA2D-4796-92DA-0D20EDE9AEA7}" srcId="{9EB365D2-C1EC-4287-BA6C-4640A42131DF}" destId="{A6FA9798-4215-40CB-81CE-1490BFC9C258}" srcOrd="1" destOrd="0" parTransId="{ED527530-6F13-4BB7-B8D8-1021DD99ABA8}" sibTransId="{13948F0E-E587-48DD-8AF9-89E84ACCDFEE}"/>
    <dgm:cxn modelId="{6C582405-42F7-4AEC-B807-0DAF8FC99CCA}" srcId="{A6FA9798-4215-40CB-81CE-1490BFC9C258}" destId="{840057FC-9971-46A0-9A30-7960CBCDA364}" srcOrd="0" destOrd="0" parTransId="{19E33967-0FC2-472B-BC6F-B6ECAD9E19E7}" sibTransId="{C874BBAF-7202-4F49-910B-B7E0789519FC}"/>
    <dgm:cxn modelId="{D128B88D-9BF7-4C1E-9BBA-4DED68A1D6D1}" srcId="{E83B2CAB-6D13-4620-A106-DE29C6F6E515}" destId="{67A924CA-E818-4854-BA12-2E404DAEFF56}" srcOrd="0" destOrd="0" parTransId="{2BE09C4C-C7AC-484F-87DD-E884BAC5A137}" sibTransId="{52FEE3C4-979F-49AB-9D77-C8919FF60F93}"/>
    <dgm:cxn modelId="{B2FF7AF3-419A-4445-96AB-4126FCFD2314}" type="presOf" srcId="{A6FA9798-4215-40CB-81CE-1490BFC9C258}" destId="{923BF072-6360-46D3-B502-CF8DB491D705}" srcOrd="0" destOrd="0" presId="urn:microsoft.com/office/officeart/2009/layout/CircleArrowProcess"/>
    <dgm:cxn modelId="{CE99DCAA-169A-4995-B970-E790AB8E04F6}" srcId="{E83B2CAB-6D13-4620-A106-DE29C6F6E515}" destId="{3C7BAC21-5CC8-43BD-BAFD-87662A99BA0F}" srcOrd="3" destOrd="0" parTransId="{5D420394-2BAE-4E3A-951C-9416EEE957DF}" sibTransId="{7BD4CC17-27E4-406F-AA5A-92CD32937ADE}"/>
    <dgm:cxn modelId="{6536E6B2-8CC1-4C92-9E4C-59169524E0D2}" type="presOf" srcId="{9EB365D2-C1EC-4287-BA6C-4640A42131DF}" destId="{1469F707-EF82-45F8-854C-EB8B09469B76}" srcOrd="0" destOrd="0" presId="urn:microsoft.com/office/officeart/2009/layout/CircleArrowProcess"/>
    <dgm:cxn modelId="{4DC6EAC2-DD10-4B60-8836-066D4158D157}" srcId="{E83B2CAB-6D13-4620-A106-DE29C6F6E515}" destId="{81DC03A8-32E0-41FB-BA7B-6C04ED994125}" srcOrd="5" destOrd="0" parTransId="{A6B859FD-ACEA-4EBF-AA4D-9D6A4692329C}" sibTransId="{6C75A2CF-EF4A-44A7-A84D-A16635C28660}"/>
    <dgm:cxn modelId="{997D2893-E579-495D-966F-E63FA9B41CB3}" type="presOf" srcId="{E83B2CAB-6D13-4620-A106-DE29C6F6E515}" destId="{58763855-4DE8-4105-8D5E-C0ABD8D00994}" srcOrd="0" destOrd="0" presId="urn:microsoft.com/office/officeart/2009/layout/CircleArrowProcess"/>
    <dgm:cxn modelId="{7E05E086-261D-4570-A164-F338BBAB43BC}" type="presOf" srcId="{3C7BAC21-5CC8-43BD-BAFD-87662A99BA0F}" destId="{405365E4-C9A9-4670-9F39-DA4F295AE46D}" srcOrd="0" destOrd="3" presId="urn:microsoft.com/office/officeart/2009/layout/CircleArrowProcess"/>
    <dgm:cxn modelId="{9B7C5583-068E-4F88-8A62-020B854599C4}" type="presOf" srcId="{840057FC-9971-46A0-9A30-7960CBCDA364}" destId="{447CA960-510D-4A62-8649-E6E3C7F10ACC}" srcOrd="0" destOrd="0" presId="urn:microsoft.com/office/officeart/2009/layout/CircleArrowProcess"/>
    <dgm:cxn modelId="{3DD28ADD-770E-4FF6-BDE8-525E700616BB}" type="presOf" srcId="{F9802C4C-6D2F-4127-A74E-1EFE92778BBF}" destId="{405365E4-C9A9-4670-9F39-DA4F295AE46D}" srcOrd="0" destOrd="2" presId="urn:microsoft.com/office/officeart/2009/layout/CircleArrowProcess"/>
    <dgm:cxn modelId="{A955F14D-3FD3-4CF7-A6AC-AB06FAC54FEA}" type="presParOf" srcId="{1469F707-EF82-45F8-854C-EB8B09469B76}" destId="{D04AC738-134C-4B0C-9BBE-D09E06633E23}" srcOrd="0" destOrd="0" presId="urn:microsoft.com/office/officeart/2009/layout/CircleArrowProcess"/>
    <dgm:cxn modelId="{321B4A85-F390-4DD0-9816-D6024C7D8DD8}" type="presParOf" srcId="{D04AC738-134C-4B0C-9BBE-D09E06633E23}" destId="{3633770E-F80F-496E-AABB-E90010466376}" srcOrd="0" destOrd="0" presId="urn:microsoft.com/office/officeart/2009/layout/CircleArrowProcess"/>
    <dgm:cxn modelId="{5A698EC6-7331-4452-BC29-7AAE09C7CEEE}" type="presParOf" srcId="{1469F707-EF82-45F8-854C-EB8B09469B76}" destId="{405365E4-C9A9-4670-9F39-DA4F295AE46D}" srcOrd="1" destOrd="0" presId="urn:microsoft.com/office/officeart/2009/layout/CircleArrowProcess"/>
    <dgm:cxn modelId="{5B7A9EB3-F819-43D4-BD1C-C4DCBF6AE27F}" type="presParOf" srcId="{1469F707-EF82-45F8-854C-EB8B09469B76}" destId="{58763855-4DE8-4105-8D5E-C0ABD8D00994}" srcOrd="2" destOrd="0" presId="urn:microsoft.com/office/officeart/2009/layout/CircleArrowProcess"/>
    <dgm:cxn modelId="{03F835A8-8067-44FB-A2C0-C12C711E5392}" type="presParOf" srcId="{1469F707-EF82-45F8-854C-EB8B09469B76}" destId="{F0A91E5D-C13C-43AF-A6BD-97D3B9A67839}" srcOrd="3" destOrd="0" presId="urn:microsoft.com/office/officeart/2009/layout/CircleArrowProcess"/>
    <dgm:cxn modelId="{0240A8EA-DD89-454C-8008-29AE26B58323}" type="presParOf" srcId="{F0A91E5D-C13C-43AF-A6BD-97D3B9A67839}" destId="{B8C83D06-D04E-47BD-8613-A3F98F2E925D}" srcOrd="0" destOrd="0" presId="urn:microsoft.com/office/officeart/2009/layout/CircleArrowProcess"/>
    <dgm:cxn modelId="{104F49D1-64FE-4577-ADA5-58F4524A9AE3}" type="presParOf" srcId="{1469F707-EF82-45F8-854C-EB8B09469B76}" destId="{447CA960-510D-4A62-8649-E6E3C7F10ACC}" srcOrd="4" destOrd="0" presId="urn:microsoft.com/office/officeart/2009/layout/CircleArrowProcess"/>
    <dgm:cxn modelId="{BF44CE46-E6F5-4CA4-8209-0DF6B8EFAE6B}" type="presParOf" srcId="{1469F707-EF82-45F8-854C-EB8B09469B76}" destId="{923BF072-6360-46D3-B502-CF8DB491D70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62D87-3EA8-4C48-A7FB-FD2BC5A338F9}">
      <dsp:nvSpPr>
        <dsp:cNvPr id="0" name=""/>
        <dsp:cNvSpPr/>
      </dsp:nvSpPr>
      <dsp:spPr>
        <a:xfrm rot="5400000">
          <a:off x="545541" y="1190216"/>
          <a:ext cx="1628111" cy="27091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3619B-D7DB-41CF-A2CF-84CD1773FEB3}">
      <dsp:nvSpPr>
        <dsp:cNvPr id="0" name=""/>
        <dsp:cNvSpPr/>
      </dsp:nvSpPr>
      <dsp:spPr>
        <a:xfrm>
          <a:off x="273769" y="1999666"/>
          <a:ext cx="2445827" cy="2143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ООО «ЦНТ» основано</a:t>
          </a:r>
          <a:r>
            <a:rPr lang="ru-RU" sz="1600" kern="1200" dirty="0" smtClean="0">
              <a:latin typeface="Calibri" panose="020F0502020204030204" pitchFamily="34" charset="0"/>
            </a:rPr>
            <a:t> в </a:t>
          </a:r>
          <a:r>
            <a:rPr lang="ru-RU" sz="1600" b="1" kern="1200" dirty="0" smtClean="0">
              <a:latin typeface="Calibri" panose="020F0502020204030204" pitchFamily="34" charset="0"/>
            </a:rPr>
            <a:t>2006</a:t>
          </a:r>
          <a:r>
            <a:rPr lang="ru-RU" sz="1600" kern="1200" dirty="0" smtClean="0">
              <a:latin typeface="Calibri" panose="020F0502020204030204" pitchFamily="34" charset="0"/>
            </a:rPr>
            <a:t> году</a:t>
          </a:r>
          <a:r>
            <a:rPr lang="ru-RU" sz="1600" u="none" kern="1200" dirty="0" smtClean="0">
              <a:latin typeface="Calibri" panose="020F0502020204030204" pitchFamily="34" charset="0"/>
            </a:rPr>
            <a:t> в Санкт-Петербурге как </a:t>
          </a:r>
          <a:r>
            <a:rPr lang="en-US" sz="1600" i="0" u="none" kern="1200" dirty="0" smtClean="0">
              <a:latin typeface="Calibri" panose="020F0502020204030204" pitchFamily="34" charset="0"/>
            </a:rPr>
            <a:t>IT</a:t>
          </a:r>
          <a:r>
            <a:rPr lang="en-US" sz="1600" u="none" kern="1200" dirty="0" smtClean="0">
              <a:latin typeface="Calibri" panose="020F0502020204030204" pitchFamily="34" charset="0"/>
            </a:rPr>
            <a:t> </a:t>
          </a:r>
          <a:r>
            <a:rPr lang="ru-RU" sz="1600" u="none" kern="1200" dirty="0" smtClean="0">
              <a:latin typeface="Calibri" panose="020F0502020204030204" pitchFamily="34" charset="0"/>
            </a:rPr>
            <a:t>предприятие, выполняющая разработку и внедрение ПО для крупных торгово-промышленных компаний </a:t>
          </a:r>
          <a:r>
            <a:rPr lang="en-US" sz="1600" u="none" kern="1200" dirty="0" smtClean="0">
              <a:latin typeface="Calibri" panose="020F0502020204030204" pitchFamily="34" charset="0"/>
            </a:rPr>
            <a:t>FMCG </a:t>
          </a:r>
          <a:r>
            <a:rPr lang="ru-RU" sz="1600" u="none" kern="1200" dirty="0" smtClean="0">
              <a:latin typeface="Calibri" panose="020F0502020204030204" pitchFamily="34" charset="0"/>
            </a:rPr>
            <a:t>рынка</a:t>
          </a:r>
          <a:endParaRPr lang="ru-RU" sz="1600" u="none" kern="1200" dirty="0">
            <a:latin typeface="Calibri" panose="020F0502020204030204" pitchFamily="34" charset="0"/>
          </a:endParaRPr>
        </a:p>
      </dsp:txBody>
      <dsp:txXfrm>
        <a:off x="273769" y="1999666"/>
        <a:ext cx="2445827" cy="2143911"/>
      </dsp:txXfrm>
    </dsp:sp>
    <dsp:sp modelId="{ECB4AB98-5D17-4E64-B8E1-B78F8B1E9371}">
      <dsp:nvSpPr>
        <dsp:cNvPr id="0" name=""/>
        <dsp:cNvSpPr/>
      </dsp:nvSpPr>
      <dsp:spPr>
        <a:xfrm>
          <a:off x="2258120" y="990766"/>
          <a:ext cx="461476" cy="4614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70D6F-CA73-43B3-A31B-011792AED467}">
      <dsp:nvSpPr>
        <dsp:cNvPr id="0" name=""/>
        <dsp:cNvSpPr/>
      </dsp:nvSpPr>
      <dsp:spPr>
        <a:xfrm rot="5400000">
          <a:off x="3539713" y="449305"/>
          <a:ext cx="1628111" cy="27091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69A08-EF3F-4A13-9701-58938D040C08}">
      <dsp:nvSpPr>
        <dsp:cNvPr id="0" name=""/>
        <dsp:cNvSpPr/>
      </dsp:nvSpPr>
      <dsp:spPr>
        <a:xfrm>
          <a:off x="3267940" y="1258755"/>
          <a:ext cx="2445827" cy="2143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libri" panose="020F0502020204030204" pitchFamily="34" charset="0"/>
            </a:rPr>
            <a:t>Наша команда ежегодно увеличивается. Общая </a:t>
          </a:r>
          <a:r>
            <a:rPr lang="ru-RU" sz="1600" b="1" kern="1200" dirty="0" smtClean="0">
              <a:latin typeface="Calibri" panose="020F0502020204030204" pitchFamily="34" charset="0"/>
            </a:rPr>
            <a:t>численность сотрудников </a:t>
          </a:r>
          <a:r>
            <a:rPr lang="ru-RU" sz="1600" kern="1200" dirty="0" smtClean="0">
              <a:latin typeface="Calibri" panose="020F0502020204030204" pitchFamily="34" charset="0"/>
            </a:rPr>
            <a:t>компании </a:t>
          </a:r>
          <a:r>
            <a:rPr lang="ru-RU" sz="1600" b="1" kern="1200" dirty="0" smtClean="0">
              <a:latin typeface="Calibri" panose="020F0502020204030204" pitchFamily="34" charset="0"/>
            </a:rPr>
            <a:t>на 2018 </a:t>
          </a:r>
          <a:r>
            <a:rPr lang="ru-RU" sz="1600" kern="1200" dirty="0" smtClean="0">
              <a:latin typeface="Calibri" panose="020F0502020204030204" pitchFamily="34" charset="0"/>
            </a:rPr>
            <a:t>год составляет </a:t>
          </a:r>
          <a:r>
            <a:rPr lang="ru-RU" sz="1600" b="1" kern="1200" dirty="0" smtClean="0">
              <a:latin typeface="Calibri" panose="020F0502020204030204" pitchFamily="34" charset="0"/>
            </a:rPr>
            <a:t>более 80 </a:t>
          </a:r>
          <a:r>
            <a:rPr lang="ru-RU" sz="1600" kern="1200" dirty="0" smtClean="0">
              <a:latin typeface="Calibri" panose="020F0502020204030204" pitchFamily="34" charset="0"/>
            </a:rPr>
            <a:t>человек</a:t>
          </a:r>
          <a:endParaRPr lang="ru-RU" sz="1600" kern="1200" dirty="0">
            <a:latin typeface="Calibri" panose="020F0502020204030204" pitchFamily="34" charset="0"/>
          </a:endParaRPr>
        </a:p>
      </dsp:txBody>
      <dsp:txXfrm>
        <a:off x="3267940" y="1258755"/>
        <a:ext cx="2445827" cy="2143911"/>
      </dsp:txXfrm>
    </dsp:sp>
    <dsp:sp modelId="{0189A4F9-1BCD-4A1F-B48D-9F2943F47E15}">
      <dsp:nvSpPr>
        <dsp:cNvPr id="0" name=""/>
        <dsp:cNvSpPr/>
      </dsp:nvSpPr>
      <dsp:spPr>
        <a:xfrm>
          <a:off x="5252291" y="249855"/>
          <a:ext cx="461476" cy="46147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E719A-0EAC-4599-8424-3B75D20D4D53}">
      <dsp:nvSpPr>
        <dsp:cNvPr id="0" name=""/>
        <dsp:cNvSpPr/>
      </dsp:nvSpPr>
      <dsp:spPr>
        <a:xfrm rot="5400000">
          <a:off x="6533884" y="-291604"/>
          <a:ext cx="1628111" cy="27091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1DCC4-1242-40C8-A48C-1361DF9F540D}">
      <dsp:nvSpPr>
        <dsp:cNvPr id="0" name=""/>
        <dsp:cNvSpPr/>
      </dsp:nvSpPr>
      <dsp:spPr>
        <a:xfrm>
          <a:off x="6262111" y="517844"/>
          <a:ext cx="2445827" cy="2143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Основные направления </a:t>
          </a:r>
          <a:r>
            <a:rPr lang="ru-RU" sz="1600" kern="1200" dirty="0" smtClean="0">
              <a:latin typeface="Calibri" panose="020F0502020204030204" pitchFamily="34" charset="0"/>
            </a:rPr>
            <a:t>деятельности компании:</a:t>
          </a:r>
          <a:endParaRPr lang="ru-RU" sz="1600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Calibri" panose="020F0502020204030204" pitchFamily="34" charset="0"/>
            </a:rPr>
            <a:t>разработка и администрирование баз данных </a:t>
          </a:r>
          <a:r>
            <a:rPr lang="en-US" sz="1400" b="0" u="none" kern="1200" dirty="0" smtClean="0">
              <a:latin typeface="Calibri" panose="020F0502020204030204" pitchFamily="34" charset="0"/>
            </a:rPr>
            <a:t>MS SQL</a:t>
          </a:r>
          <a:endParaRPr lang="ru-RU" sz="1400" b="0" u="none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Calibri" panose="020F0502020204030204" pitchFamily="34" charset="0"/>
            </a:rPr>
            <a:t>разработка на базе платформы </a:t>
          </a:r>
          <a:r>
            <a:rPr lang="ru-RU" sz="1400" b="0" u="none" kern="1200" dirty="0" smtClean="0">
              <a:latin typeface="Calibri" panose="020F0502020204030204" pitchFamily="34" charset="0"/>
            </a:rPr>
            <a:t>Android</a:t>
          </a:r>
          <a:endParaRPr lang="ru-RU" sz="1400" b="0" u="none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Calibri" panose="020F0502020204030204" pitchFamily="34" charset="0"/>
            </a:rPr>
            <a:t>реализация аналитической платформы </a:t>
          </a:r>
          <a:r>
            <a:rPr lang="en-US" sz="1400" b="0" u="none" kern="1200" dirty="0" smtClean="0">
              <a:latin typeface="Calibri" panose="020F0502020204030204" pitchFamily="34" charset="0"/>
            </a:rPr>
            <a:t>OLAP</a:t>
          </a:r>
          <a:endParaRPr lang="ru-RU" sz="1400" b="0" u="none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>
              <a:latin typeface="Calibri" panose="020F0502020204030204" pitchFamily="34" charset="0"/>
            </a:rPr>
            <a:t>WEB </a:t>
          </a:r>
          <a:r>
            <a:rPr lang="ru-RU" sz="1400" u="none" kern="1200" dirty="0" smtClean="0">
              <a:latin typeface="Calibri" panose="020F0502020204030204" pitchFamily="34" charset="0"/>
            </a:rPr>
            <a:t>разработка</a:t>
          </a:r>
          <a:endParaRPr lang="ru-RU" sz="1400" u="none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Calibri" panose="020F0502020204030204" pitchFamily="34" charset="0"/>
            </a:rPr>
            <a:t>техническая </a:t>
          </a:r>
          <a:r>
            <a:rPr lang="ru-RU" sz="1400" b="0" u="none" kern="1200" dirty="0" smtClean="0">
              <a:latin typeface="Calibri" panose="020F0502020204030204" pitchFamily="34" charset="0"/>
            </a:rPr>
            <a:t>поддержка кластера</a:t>
          </a:r>
          <a:r>
            <a:rPr lang="ru-RU" sz="1400" b="1" u="none" kern="1200" dirty="0" smtClean="0">
              <a:latin typeface="Calibri" panose="020F0502020204030204" pitchFamily="34" charset="0"/>
            </a:rPr>
            <a:t> </a:t>
          </a:r>
          <a:r>
            <a:rPr lang="ru-RU" sz="1400" b="0" u="none" kern="1200" dirty="0" smtClean="0">
              <a:latin typeface="Calibri" panose="020F0502020204030204" pitchFamily="34" charset="0"/>
            </a:rPr>
            <a:t>серверов</a:t>
          </a:r>
          <a:endParaRPr lang="ru-RU" sz="1400" b="0" u="none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Calibri" panose="020F0502020204030204" pitchFamily="34" charset="0"/>
            </a:rPr>
            <a:t>предоставление </a:t>
          </a:r>
          <a:r>
            <a:rPr lang="ru-RU" sz="1400" b="0" u="none" kern="1200" dirty="0" smtClean="0">
              <a:latin typeface="Calibri" panose="020F0502020204030204" pitchFamily="34" charset="0"/>
            </a:rPr>
            <a:t>облачного сервиса</a:t>
          </a:r>
          <a:endParaRPr lang="ru-RU" sz="1400" b="0" u="none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u="none" kern="1200" dirty="0" smtClean="0">
              <a:latin typeface="Calibri" panose="020F0502020204030204" pitchFamily="34" charset="0"/>
            </a:rPr>
            <a:t>поддержка и доработка </a:t>
          </a:r>
          <a:r>
            <a:rPr lang="en-US" sz="1400" b="0" u="none" kern="1200" dirty="0" smtClean="0">
              <a:latin typeface="Calibri" panose="020F0502020204030204" pitchFamily="34" charset="0"/>
            </a:rPr>
            <a:t>ERP </a:t>
          </a:r>
          <a:r>
            <a:rPr lang="ru-RU" sz="1400" b="0" u="none" kern="1200" dirty="0" smtClean="0">
              <a:latin typeface="Calibri" panose="020F0502020204030204" pitchFamily="34" charset="0"/>
            </a:rPr>
            <a:t>систем</a:t>
          </a:r>
          <a:endParaRPr lang="ru-RU" sz="1400" b="0" u="none" kern="1200" dirty="0"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u="none" kern="1200" dirty="0" smtClean="0">
              <a:latin typeface="Calibri" panose="020F0502020204030204" pitchFamily="34" charset="0"/>
            </a:rPr>
            <a:t>консалтинг </a:t>
          </a:r>
          <a:r>
            <a:rPr lang="ru-RU" sz="1400" u="none" kern="1200" dirty="0" smtClean="0">
              <a:latin typeface="Calibri" panose="020F0502020204030204" pitchFamily="34" charset="0"/>
            </a:rPr>
            <a:t>и внешнее </a:t>
          </a:r>
          <a:r>
            <a:rPr lang="ru-RU" sz="1400" b="0" u="none" kern="1200" dirty="0" smtClean="0">
              <a:latin typeface="Calibri" panose="020F0502020204030204" pitchFamily="34" charset="0"/>
            </a:rPr>
            <a:t>управление </a:t>
          </a:r>
          <a:r>
            <a:rPr lang="en-US" sz="1400" b="0" u="none" kern="1200" dirty="0" smtClean="0">
              <a:latin typeface="Calibri" panose="020F0502020204030204" pitchFamily="34" charset="0"/>
            </a:rPr>
            <a:t>IT </a:t>
          </a:r>
          <a:r>
            <a:rPr lang="ru-RU" sz="1400" b="0" u="none" kern="1200" dirty="0" smtClean="0">
              <a:latin typeface="Calibri" panose="020F0502020204030204" pitchFamily="34" charset="0"/>
            </a:rPr>
            <a:t>проектами</a:t>
          </a:r>
          <a:endParaRPr lang="ru-RU" sz="1400" b="0" u="none" kern="1200" dirty="0">
            <a:latin typeface="Calibri" panose="020F0502020204030204" pitchFamily="34" charset="0"/>
          </a:endParaRPr>
        </a:p>
      </dsp:txBody>
      <dsp:txXfrm>
        <a:off x="6262111" y="517844"/>
        <a:ext cx="2445827" cy="2143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769C6-ADA9-4178-BAE8-91CBC321745B}">
      <dsp:nvSpPr>
        <dsp:cNvPr id="0" name=""/>
        <dsp:cNvSpPr/>
      </dsp:nvSpPr>
      <dsp:spPr>
        <a:xfrm>
          <a:off x="0" y="0"/>
          <a:ext cx="8626671" cy="1087855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8580" rIns="14400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система контроля и управления продажами дистрибьюторов по цепи </a:t>
          </a:r>
          <a:r>
            <a:rPr lang="en-US" sz="1800" kern="1200" dirty="0" smtClean="0">
              <a:latin typeface="Calibri" panose="020F0502020204030204" pitchFamily="34" charset="0"/>
            </a:rPr>
            <a:t>“</a:t>
          </a:r>
          <a:r>
            <a:rPr lang="ru-RU" sz="1800" kern="1200" dirty="0" smtClean="0">
              <a:latin typeface="Calibri" panose="020F0502020204030204" pitchFamily="34" charset="0"/>
            </a:rPr>
            <a:t>Производитель – Дистрибьютор – Торговая точка</a:t>
          </a:r>
          <a:r>
            <a:rPr lang="en-US" sz="1800" kern="1200" dirty="0" smtClean="0">
              <a:latin typeface="Calibri" panose="020F0502020204030204" pitchFamily="34" charset="0"/>
            </a:rPr>
            <a:t>”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834119" y="0"/>
        <a:ext cx="6792551" cy="1087855"/>
      </dsp:txXfrm>
    </dsp:sp>
    <dsp:sp modelId="{FDA87717-BB30-44D6-88EE-6175E18330F3}">
      <dsp:nvSpPr>
        <dsp:cNvPr id="0" name=""/>
        <dsp:cNvSpPr/>
      </dsp:nvSpPr>
      <dsp:spPr>
        <a:xfrm>
          <a:off x="116316" y="79744"/>
          <a:ext cx="1710272" cy="928366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56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131270-719D-4497-9907-EF03EDC0F194}">
      <dsp:nvSpPr>
        <dsp:cNvPr id="0" name=""/>
        <dsp:cNvSpPr/>
      </dsp:nvSpPr>
      <dsp:spPr>
        <a:xfrm>
          <a:off x="0" y="1196640"/>
          <a:ext cx="8626671" cy="1087855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8580" rIns="14400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система мобильной торговли для планшетных компьютеров с операционной системой </a:t>
          </a:r>
          <a:r>
            <a:rPr lang="en-US" sz="1800" kern="1200" dirty="0" smtClean="0">
              <a:latin typeface="Calibri" panose="020F0502020204030204" pitchFamily="34" charset="0"/>
            </a:rPr>
            <a:t>“</a:t>
          </a:r>
          <a:r>
            <a:rPr lang="ru-RU" sz="1800" kern="1200" dirty="0" smtClean="0">
              <a:latin typeface="Calibri" panose="020F0502020204030204" pitchFamily="34" charset="0"/>
            </a:rPr>
            <a:t>Android</a:t>
          </a:r>
          <a:r>
            <a:rPr lang="en-US" sz="1800" kern="1200" dirty="0" smtClean="0">
              <a:latin typeface="Calibri" panose="020F0502020204030204" pitchFamily="34" charset="0"/>
            </a:rPr>
            <a:t>”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834119" y="1196640"/>
        <a:ext cx="6792551" cy="1087855"/>
      </dsp:txXfrm>
    </dsp:sp>
    <dsp:sp modelId="{4E318C9A-5BC8-4C9A-8B76-7913B1DC9805}">
      <dsp:nvSpPr>
        <dsp:cNvPr id="0" name=""/>
        <dsp:cNvSpPr/>
      </dsp:nvSpPr>
      <dsp:spPr>
        <a:xfrm>
          <a:off x="108785" y="1305426"/>
          <a:ext cx="1725334" cy="870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90B68A-9615-4E94-A06E-35481C50F3E6}">
      <dsp:nvSpPr>
        <dsp:cNvPr id="0" name=""/>
        <dsp:cNvSpPr/>
      </dsp:nvSpPr>
      <dsp:spPr>
        <a:xfrm>
          <a:off x="0" y="2393281"/>
          <a:ext cx="8626671" cy="1087855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8580" rIns="14400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аналитический </a:t>
          </a:r>
          <a:r>
            <a:rPr lang="en-US" sz="1800" kern="1200" dirty="0" smtClean="0">
              <a:latin typeface="Calibri" panose="020F0502020204030204" pitchFamily="34" charset="0"/>
            </a:rPr>
            <a:t>BI-</a:t>
          </a:r>
          <a:r>
            <a:rPr lang="ru-RU" sz="1800" kern="1200" dirty="0" smtClean="0">
              <a:latin typeface="Calibri" panose="020F0502020204030204" pitchFamily="34" charset="0"/>
            </a:rPr>
            <a:t>комплекс</a:t>
          </a:r>
          <a:r>
            <a:rPr lang="en-US" sz="1800" kern="1200" dirty="0" smtClean="0">
              <a:latin typeface="Calibri" panose="020F0502020204030204" pitchFamily="34" charset="0"/>
            </a:rPr>
            <a:t> </a:t>
          </a:r>
          <a:r>
            <a:rPr lang="ru-RU" sz="1800" kern="1200" dirty="0" smtClean="0">
              <a:latin typeface="Calibri" panose="020F0502020204030204" pitchFamily="34" charset="0"/>
            </a:rPr>
            <a:t>на </a:t>
          </a:r>
          <a:r>
            <a:rPr lang="en-US" sz="1800" kern="1200" dirty="0" smtClean="0">
              <a:latin typeface="Calibri" panose="020F0502020204030204" pitchFamily="34" charset="0"/>
            </a:rPr>
            <a:t>Web-</a:t>
          </a:r>
          <a:r>
            <a:rPr lang="ru-RU" sz="1800" kern="1200" dirty="0" smtClean="0">
              <a:latin typeface="Calibri" panose="020F0502020204030204" pitchFamily="34" charset="0"/>
            </a:rPr>
            <a:t>платформе для работы с </a:t>
          </a:r>
          <a:r>
            <a:rPr lang="en-US" sz="1800" kern="1200" dirty="0" smtClean="0">
              <a:latin typeface="Calibri" panose="020F0502020204030204" pitchFamily="34" charset="0"/>
            </a:rPr>
            <a:t>OLAP</a:t>
          </a:r>
          <a:r>
            <a:rPr lang="ru-RU" sz="1800" kern="1200" dirty="0" smtClean="0">
              <a:latin typeface="Calibri" panose="020F0502020204030204" pitchFamily="34" charset="0"/>
            </a:rPr>
            <a:t> механизмами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834119" y="2393281"/>
        <a:ext cx="6792551" cy="1087855"/>
      </dsp:txXfrm>
    </dsp:sp>
    <dsp:sp modelId="{4FBB9DCD-818D-4E09-A257-2867B006B499}">
      <dsp:nvSpPr>
        <dsp:cNvPr id="0" name=""/>
        <dsp:cNvSpPr/>
      </dsp:nvSpPr>
      <dsp:spPr>
        <a:xfrm>
          <a:off x="108785" y="2502067"/>
          <a:ext cx="1725334" cy="870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FE36E8-0779-4B62-BF3D-0651E4A4F212}">
      <dsp:nvSpPr>
        <dsp:cNvPr id="0" name=""/>
        <dsp:cNvSpPr/>
      </dsp:nvSpPr>
      <dsp:spPr>
        <a:xfrm>
          <a:off x="0" y="3589922"/>
          <a:ext cx="8626671" cy="1087855"/>
        </a:xfrm>
        <a:prstGeom prst="roundRect">
          <a:avLst>
            <a:gd name="adj" fmla="val 10000"/>
          </a:avLst>
        </a:prstGeom>
        <a:solidFill>
          <a:schemeClr val="bg1">
            <a:alpha val="73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68580" rIns="14400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anose="020F0502020204030204" pitchFamily="34" charset="0"/>
            </a:rPr>
            <a:t>система контроля и управления трейд-маркетинговыми активностями торгово-промышленного предприятия, разработка модуля</a:t>
          </a:r>
          <a:r>
            <a:rPr lang="en-US" sz="1800" kern="1200" dirty="0" smtClean="0">
              <a:latin typeface="Calibri" panose="020F0502020204030204" pitchFamily="34" charset="0"/>
            </a:rPr>
            <a:t> </a:t>
          </a:r>
          <a:endParaRPr lang="ru-RU" sz="1800" kern="1200" dirty="0">
            <a:latin typeface="Calibri" panose="020F0502020204030204" pitchFamily="34" charset="0"/>
          </a:endParaRPr>
        </a:p>
      </dsp:txBody>
      <dsp:txXfrm>
        <a:off x="1834119" y="3589922"/>
        <a:ext cx="6792551" cy="1087855"/>
      </dsp:txXfrm>
    </dsp:sp>
    <dsp:sp modelId="{F61DB612-6067-4368-BAD4-0130D1703AB5}">
      <dsp:nvSpPr>
        <dsp:cNvPr id="0" name=""/>
        <dsp:cNvSpPr/>
      </dsp:nvSpPr>
      <dsp:spPr>
        <a:xfrm>
          <a:off x="108785" y="3698707"/>
          <a:ext cx="1725334" cy="870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3B82-3ACC-4488-B555-C736F4752DF9}">
      <dsp:nvSpPr>
        <dsp:cNvPr id="0" name=""/>
        <dsp:cNvSpPr/>
      </dsp:nvSpPr>
      <dsp:spPr>
        <a:xfrm>
          <a:off x="0" y="0"/>
          <a:ext cx="8759432" cy="15549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7000"/>
          </a:schemeClr>
        </a:solidFill>
        <a:ln w="15875" cap="flat" cmpd="sng" algn="ctr">
          <a:solidFill>
            <a:schemeClr val="bg1">
              <a:lumMod val="50000"/>
              <a:alpha val="2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7200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rgbClr val="FF0000"/>
              </a:solidFill>
              <a:effectLst/>
              <a:latin typeface="Palatino Linotype" pitchFamily="18" charset="0"/>
            </a:rPr>
            <a:t>Данные от отдела продаж</a:t>
          </a:r>
          <a:endParaRPr lang="ru-RU" sz="1600" b="1" kern="1200" dirty="0">
            <a:solidFill>
              <a:srgbClr val="FF0000"/>
            </a:solidFill>
            <a:effectLst/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effectLst/>
              <a:latin typeface="Palatino Linotype" pitchFamily="18" charset="0"/>
            </a:rPr>
            <a:t>частота обновления информации раз в месяц, неделю</a:t>
          </a:r>
          <a:endParaRPr lang="ru-RU" sz="1400" i="0" kern="1200" dirty="0">
            <a:effectLst/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effectLst/>
              <a:latin typeface="Palatino Linotype" pitchFamily="18" charset="0"/>
            </a:rPr>
            <a:t>детализация данных на низком уровне</a:t>
          </a:r>
          <a:endParaRPr lang="ru-RU" sz="1400" i="0" kern="1200" dirty="0">
            <a:effectLst/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effectLst/>
              <a:latin typeface="Palatino Linotype" pitchFamily="18" charset="0"/>
            </a:rPr>
            <a:t>большая погрешность</a:t>
          </a:r>
          <a:endParaRPr lang="ru-RU" sz="1400" i="0" kern="1200" dirty="0">
            <a:effectLst/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effectLst/>
              <a:latin typeface="Palatino Linotype" pitchFamily="18" charset="0"/>
            </a:rPr>
            <a:t>необходимость мобилизации сотрудников в случае разового запроса</a:t>
          </a:r>
          <a:endParaRPr lang="ru-RU" sz="1400" i="0" kern="1200" dirty="0">
            <a:effectLst/>
            <a:latin typeface="Palatino Linotype" pitchFamily="18" charset="0"/>
          </a:endParaRPr>
        </a:p>
      </dsp:txBody>
      <dsp:txXfrm>
        <a:off x="0" y="0"/>
        <a:ext cx="6852050" cy="1554953"/>
      </dsp:txXfrm>
    </dsp:sp>
    <dsp:sp modelId="{9BD57373-71F8-4321-86CE-1F55AB458166}">
      <dsp:nvSpPr>
        <dsp:cNvPr id="0" name=""/>
        <dsp:cNvSpPr/>
      </dsp:nvSpPr>
      <dsp:spPr>
        <a:xfrm>
          <a:off x="6853215" y="173545"/>
          <a:ext cx="1618059" cy="12439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AA58-6F09-429D-B2F1-30C03BEFC2DE}">
      <dsp:nvSpPr>
        <dsp:cNvPr id="0" name=""/>
        <dsp:cNvSpPr/>
      </dsp:nvSpPr>
      <dsp:spPr>
        <a:xfrm>
          <a:off x="0" y="1710449"/>
          <a:ext cx="8759432" cy="15549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7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7200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baseline="0" dirty="0" smtClean="0">
              <a:solidFill>
                <a:schemeClr val="accent5">
                  <a:lumMod val="75000"/>
                </a:schemeClr>
              </a:solidFill>
              <a:effectLst/>
              <a:latin typeface="Palatino Linotype" pitchFamily="18" charset="0"/>
            </a:rPr>
            <a:t>Сбор информации силами внутреннего отдела аналитики</a:t>
          </a:r>
          <a:endParaRPr lang="ru-RU" sz="1600" b="1" i="0" u="none" strike="noStrike" kern="1200" baseline="0" dirty="0">
            <a:solidFill>
              <a:schemeClr val="accent5">
                <a:lumMod val="75000"/>
              </a:schemeClr>
            </a:solidFill>
            <a:effectLst/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частота обновления информации раз в месяц, неделю</a:t>
          </a:r>
          <a:endParaRPr lang="ru-RU" sz="1400" kern="1200" dirty="0"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низкая детализация данных, средняя погрешность</a:t>
          </a:r>
          <a:endParaRPr lang="ru-RU" sz="1400" kern="1200" dirty="0"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высокие затраты на содержание сотрудников</a:t>
          </a:r>
          <a:endParaRPr lang="ru-RU" sz="1400" kern="1200" dirty="0"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низкая скорость реакции на разовый запрос</a:t>
          </a:r>
          <a:endParaRPr lang="ru-RU" sz="1400" kern="1200" dirty="0">
            <a:latin typeface="Palatino Linotype" pitchFamily="18" charset="0"/>
          </a:endParaRPr>
        </a:p>
      </dsp:txBody>
      <dsp:txXfrm>
        <a:off x="0" y="1710449"/>
        <a:ext cx="6852050" cy="1554953"/>
      </dsp:txXfrm>
    </dsp:sp>
    <dsp:sp modelId="{F035D9A3-E7F5-4F65-8EFC-97751714EB51}">
      <dsp:nvSpPr>
        <dsp:cNvPr id="0" name=""/>
        <dsp:cNvSpPr/>
      </dsp:nvSpPr>
      <dsp:spPr>
        <a:xfrm>
          <a:off x="6815094" y="1865944"/>
          <a:ext cx="1640764" cy="12439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00561-2EB6-4D36-A271-30E365B6B4E1}">
      <dsp:nvSpPr>
        <dsp:cNvPr id="0" name=""/>
        <dsp:cNvSpPr/>
      </dsp:nvSpPr>
      <dsp:spPr>
        <a:xfrm>
          <a:off x="0" y="3420898"/>
          <a:ext cx="8759432" cy="15549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7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 val="2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7200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baseline="0" dirty="0" smtClean="0">
              <a:solidFill>
                <a:srgbClr val="32AE51"/>
              </a:solidFill>
              <a:effectLst/>
              <a:latin typeface="Palatino Linotype" pitchFamily="18" charset="0"/>
            </a:rPr>
            <a:t>Внедрение автоматизированной системы</a:t>
          </a:r>
          <a:endParaRPr lang="ru-RU" sz="1600" b="1" i="0" kern="1200" baseline="0" dirty="0">
            <a:solidFill>
              <a:srgbClr val="32AE51"/>
            </a:solidFill>
            <a:effectLst/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высокая частота обновления информации</a:t>
          </a:r>
          <a:endParaRPr lang="ru-RU" sz="1400" kern="1200" dirty="0"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максимальная детализация данных</a:t>
          </a:r>
          <a:endParaRPr lang="ru-RU" sz="1400" kern="1200" dirty="0"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низкая погрешность</a:t>
          </a:r>
          <a:endParaRPr lang="ru-RU" sz="1400" kern="1200" dirty="0">
            <a:latin typeface="Palatino Linotype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baseline="0" dirty="0" smtClean="0">
              <a:latin typeface="Palatino Linotype" pitchFamily="18" charset="0"/>
            </a:rPr>
            <a:t>низкая стоимость эксплуатации</a:t>
          </a:r>
          <a:endParaRPr lang="ru-RU" sz="1400" kern="1200" dirty="0">
            <a:latin typeface="Palatino Linotype" pitchFamily="18" charset="0"/>
          </a:endParaRPr>
        </a:p>
      </dsp:txBody>
      <dsp:txXfrm>
        <a:off x="0" y="3420898"/>
        <a:ext cx="6852050" cy="1554953"/>
      </dsp:txXfrm>
    </dsp:sp>
    <dsp:sp modelId="{25B73ECE-ED9D-400F-9D88-80425114C018}">
      <dsp:nvSpPr>
        <dsp:cNvPr id="0" name=""/>
        <dsp:cNvSpPr/>
      </dsp:nvSpPr>
      <dsp:spPr>
        <a:xfrm>
          <a:off x="6815094" y="3576393"/>
          <a:ext cx="1640764" cy="12439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5000" r="5000" b="5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3770E-F80F-496E-AABB-E90010466376}">
      <dsp:nvSpPr>
        <dsp:cNvPr id="0" name=""/>
        <dsp:cNvSpPr/>
      </dsp:nvSpPr>
      <dsp:spPr>
        <a:xfrm>
          <a:off x="2580475" y="0"/>
          <a:ext cx="2670620" cy="26706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365E4-C9A9-4670-9F39-DA4F295AE46D}">
      <dsp:nvSpPr>
        <dsp:cNvPr id="0" name=""/>
        <dsp:cNvSpPr/>
      </dsp:nvSpPr>
      <dsp:spPr>
        <a:xfrm>
          <a:off x="5316844" y="1351183"/>
          <a:ext cx="5506759" cy="163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подготовка, согласование и подписание проектной и юридической документации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согласование графика запуска с менеджерами и дистрибьюторами, передача необходимых контактов специалистам по внедрению ЦНТ</a:t>
          </a:r>
          <a:endParaRPr lang="ru-RU" sz="14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подготовка конвертора выгрузки данных из системы дистрибьютора</a:t>
          </a:r>
          <a:r>
            <a:rPr lang="en-US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ru-RU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/ проводят </a:t>
          </a:r>
          <a:r>
            <a:rPr lang="en-US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IT </a:t>
          </a:r>
          <a:r>
            <a:rPr lang="ru-RU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специалисты дистрибьютора совместно со специалистами по внедрению ЦНТ /</a:t>
          </a:r>
          <a:endParaRPr lang="ru-RU" altLang="ru-RU" sz="14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контроль работоспособности конвертора, передача в промышленную эксплуатацию / проводят специалисты по внедрению ЦНТ /</a:t>
          </a:r>
          <a:endParaRPr lang="ru-RU" altLang="ru-RU" sz="1400" kern="1200" dirty="0">
            <a:solidFill>
              <a:schemeClr val="tx1"/>
            </a:solidFill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обучение работы </a:t>
          </a:r>
          <a:r>
            <a:rPr lang="en-US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c </a:t>
          </a:r>
          <a:r>
            <a:rPr lang="ru-RU" altLang="ru-RU" sz="1400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системой, отчетностью и правил системы поддержки / проводят специалисты ЦНТ /</a:t>
          </a:r>
          <a:endParaRPr lang="ru-RU" altLang="ru-RU" sz="1400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Calibri" panose="020F0502020204030204" pitchFamily="34" charset="0"/>
            </a:rPr>
            <a:t>перевод проекта в промышленную эксплуатацию по завершению успешного подключения всех дистрибьюторов</a:t>
          </a:r>
          <a:r>
            <a:rPr lang="ru-RU" altLang="ru-RU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/>
          </a:r>
          <a:br>
            <a:rPr lang="ru-RU" altLang="ru-RU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</a:br>
          <a:endParaRPr lang="ru-RU" altLang="ru-RU" sz="14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</a:endParaRPr>
        </a:p>
      </dsp:txBody>
      <dsp:txXfrm>
        <a:off x="5316844" y="1351183"/>
        <a:ext cx="5506759" cy="1638811"/>
      </dsp:txXfrm>
    </dsp:sp>
    <dsp:sp modelId="{58763855-4DE8-4105-8D5E-C0ABD8D00994}">
      <dsp:nvSpPr>
        <dsp:cNvPr id="0" name=""/>
        <dsp:cNvSpPr/>
      </dsp:nvSpPr>
      <dsp:spPr>
        <a:xfrm>
          <a:off x="3170305" y="966900"/>
          <a:ext cx="1489996" cy="74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Отлаженный запуск</a:t>
          </a:r>
          <a:endParaRPr lang="ru-RU" sz="1800" b="1" kern="1200" dirty="0"/>
        </a:p>
      </dsp:txBody>
      <dsp:txXfrm>
        <a:off x="3170305" y="966900"/>
        <a:ext cx="1489996" cy="744910"/>
      </dsp:txXfrm>
    </dsp:sp>
    <dsp:sp modelId="{B8C83D06-D04E-47BD-8613-A3F98F2E925D}">
      <dsp:nvSpPr>
        <dsp:cNvPr id="0" name=""/>
        <dsp:cNvSpPr/>
      </dsp:nvSpPr>
      <dsp:spPr>
        <a:xfrm>
          <a:off x="2029196" y="1711810"/>
          <a:ext cx="2294266" cy="229523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CA960-510D-4A62-8649-E6E3C7F10ACC}">
      <dsp:nvSpPr>
        <dsp:cNvPr id="0" name=""/>
        <dsp:cNvSpPr/>
      </dsp:nvSpPr>
      <dsp:spPr>
        <a:xfrm>
          <a:off x="4678834" y="2371095"/>
          <a:ext cx="5525169" cy="160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678834" y="2371095"/>
        <a:ext cx="5525169" cy="1609504"/>
      </dsp:txXfrm>
    </dsp:sp>
    <dsp:sp modelId="{923BF072-6360-46D3-B502-CF8DB491D705}">
      <dsp:nvSpPr>
        <dsp:cNvPr id="0" name=""/>
        <dsp:cNvSpPr/>
      </dsp:nvSpPr>
      <dsp:spPr>
        <a:xfrm>
          <a:off x="2425307" y="2538677"/>
          <a:ext cx="1489996" cy="74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Сжатые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сроки запуска с высоким качеством  данных </a:t>
          </a:r>
          <a:r>
            <a:rPr lang="en-US" sz="1800" b="1" kern="1200" dirty="0" smtClean="0"/>
            <a:t> </a:t>
          </a:r>
          <a:endParaRPr lang="ru-RU" sz="1800" b="1" kern="1200" dirty="0" smtClean="0"/>
        </a:p>
      </dsp:txBody>
      <dsp:txXfrm>
        <a:off x="2425307" y="2538677"/>
        <a:ext cx="1489996" cy="74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00B228-3378-445F-99DE-EA34310C50D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0AC6976-FE44-4FE3-BB5B-D99B2EECAD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DCF0D5-2D46-4175-984F-7558FFDF4D4B}" type="slidenum">
              <a:rPr lang="en-US" altLang="ru-RU"/>
              <a:pPr/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95973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D3AA-B5A5-4DDB-A426-A2722EF44F6D}" type="slidenum">
              <a:rPr lang="en-US" altLang="ru-RU"/>
              <a:pPr/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494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BDD3AA-B5A5-4DDB-A426-A2722EF44F6D}" type="slidenum">
              <a:rPr lang="en-US" altLang="ru-RU"/>
              <a:pPr/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337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C08331-7C5C-4F93-BB45-533CB40691F3}" type="slidenum">
              <a:rPr lang="en-US" altLang="ru-RU"/>
              <a:pPr/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68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A6B66-789F-4E17-AF57-44B7ECFCA7F8}" type="slidenum">
              <a:rPr lang="en-US" altLang="ru-RU"/>
              <a:pPr/>
              <a:t>7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A6EB4-CEF4-4E57-BB0D-436A609236A5}" type="slidenum">
              <a:rPr lang="en-US" altLang="ru-RU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657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4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076A72-D250-4B49-B9D1-AFD95F57068F}" type="slidenum">
              <a:rPr lang="en-US" altLang="ru-RU"/>
              <a:pPr/>
              <a:t>11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827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7E4520-CE07-48D3-9E05-0582C09608E7}" type="slidenum">
              <a:rPr lang="en-US" altLang="ru-RU"/>
              <a:pPr/>
              <a:t>12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14468B-D53F-437B-9255-DAADA6266F35}" type="slidenum">
              <a:rPr lang="en-US" altLang="ru-RU"/>
              <a:pPr/>
              <a:t>13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486768-77C3-4CB7-9D32-AA0FFF0AB863}" type="slidenum">
              <a:rPr lang="en-US" altLang="ru-RU"/>
              <a:pPr/>
              <a:t>14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6689-0C8C-4832-95EE-B42998838B4D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2244-F573-45C1-AC95-E73495F870F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15" name="Rectangle 3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3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3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3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3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6F9A-EE0C-4E57-82E9-AE2F823A5BD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F081-7C40-47B8-A6A0-F25329C8D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39D-67A3-492C-B79F-464649094A41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6ADE-EC7B-42D5-BB54-6D7C45C33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D330-3DC5-4316-92B7-1216C43E6A2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DA7A-823B-45FF-8D2F-3C544147E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6689-0C8C-4832-95EE-B42998838B4D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62244-F573-45C1-AC95-E73495F87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2"/>
            <a:ext cx="1184408" cy="1008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0E2A-DD09-4740-A1E4-A171EBCA1D5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2CAD9-1E7C-46E6-931A-4D0901808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1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2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6" y="4073527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40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Glowing tech background 3d ,LO2.wmv">
            <a:hlinkClick r:id="" action="ppaction://media"/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1" y="1368913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FC34-3FA1-4246-AB78-5C1C4BD6BD59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27279-92B5-4CBF-9B8F-8F17BEB44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5CB2-CFC4-44E3-B570-635EDF0B69BB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E3DB8C-C554-4C92-BD62-3BC0B86922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A480-716B-4451-AB2C-63775B4803C1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8988-6F62-4B82-A3E5-3105C170F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598E-3C03-4FEC-B96C-9DD9F1538910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02BD-6507-474E-9513-741F853116B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7" y="188640"/>
            <a:ext cx="8756650" cy="23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2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7" y="158879"/>
            <a:ext cx="8790682" cy="1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6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184408" cy="1008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0E2A-DD09-4740-A1E4-A171EBCA1D5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2CAD9-1E7C-46E6-931A-4D0901808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2CB0-3BEE-4E8E-A808-5CD86400F26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0E5D-E316-4E9C-9579-18B56450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8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6F9A-EE0C-4E57-82E9-AE2F823A5BD5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0F081-7C40-47B8-A6A0-F25329C8DF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1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839D-67A3-492C-B79F-464649094A41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6ADE-EC7B-42D5-BB54-6D7C45C33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D330-3DC5-4316-92B7-1216C43E6A28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DA7A-823B-45FF-8D2F-3C544147E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Glowing tech background 3d ,LO2.wmv">
            <a:hlinkClick r:id="" action="ppaction://media"/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FC34-3FA1-4246-AB78-5C1C4BD6BD59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27279-92B5-4CBF-9B8F-8F17BEB44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5CB2-CFC4-44E3-B570-635EDF0B69BB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E3DB8C-C554-4C92-BD62-3BC0B8692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A480-716B-4451-AB2C-63775B4803C1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8988-6F62-4B82-A3E5-3105C170F1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598E-3C03-4FEC-B96C-9DD9F1538910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02BD-6507-474E-9513-741F85311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E9A6-8A84-4DE1-BDC4-51F08C25CA17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7015A-F6D7-46A1-B79E-2E19FE39C42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7" y="158879"/>
            <a:ext cx="8790682" cy="1393723"/>
          </a:xfrm>
          <a:prstGeom prst="rect">
            <a:avLst/>
          </a:prstGeom>
        </p:spPr>
      </p:pic>
      <p:grpSp>
        <p:nvGrpSpPr>
          <p:cNvPr id="6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7" name="Rectangle 3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3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3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3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3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3" y="188640"/>
            <a:ext cx="8764575" cy="4410412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 flipV="1">
            <a:off x="2214564" y="2249278"/>
            <a:ext cx="4707731" cy="35813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 flipV="1">
            <a:off x="2221707" y="2182599"/>
            <a:ext cx="4700588" cy="36385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5165109" y="1597387"/>
            <a:ext cx="2121077" cy="4860167"/>
            <a:chOff x="2477087" y="1395985"/>
            <a:chExt cx="2828102" cy="4860167"/>
          </a:xfrm>
        </p:grpSpPr>
        <p:sp>
          <p:nvSpPr>
            <p:cNvPr id="61" name="Hexagon 60"/>
            <p:cNvSpPr/>
            <p:nvPr userDrawn="1"/>
          </p:nvSpPr>
          <p:spPr>
            <a:xfrm>
              <a:off x="2477088" y="1395985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62" name="Hexagon 61"/>
            <p:cNvSpPr/>
            <p:nvPr userDrawn="1"/>
          </p:nvSpPr>
          <p:spPr>
            <a:xfrm>
              <a:off x="2477087" y="3818843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57816" y="1597387"/>
            <a:ext cx="2121077" cy="4860167"/>
            <a:chOff x="2477087" y="1395985"/>
            <a:chExt cx="2828102" cy="4860167"/>
          </a:xfrm>
        </p:grpSpPr>
        <p:sp>
          <p:nvSpPr>
            <p:cNvPr id="58" name="Hexagon 57"/>
            <p:cNvSpPr/>
            <p:nvPr userDrawn="1"/>
          </p:nvSpPr>
          <p:spPr>
            <a:xfrm>
              <a:off x="2477088" y="1395985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59" name="Hexagon 58"/>
            <p:cNvSpPr/>
            <p:nvPr userDrawn="1"/>
          </p:nvSpPr>
          <p:spPr>
            <a:xfrm>
              <a:off x="2477087" y="3818843"/>
              <a:ext cx="2828101" cy="2437309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87000">
                  <a:srgbClr val="D9D9D9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</p:grpSp>
      <p:sp>
        <p:nvSpPr>
          <p:cNvPr id="3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29300" y="2936678"/>
            <a:ext cx="1885950" cy="2167128"/>
          </a:xfrm>
          <a:prstGeom prst="hexagon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</a:t>
            </a:r>
            <a:endParaRPr lang="en-US"/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975378" y="1732475"/>
            <a:ext cx="1885950" cy="2167128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1</a:t>
            </a:r>
            <a:endParaRPr lang="en-US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82672" y="1732475"/>
            <a:ext cx="1885950" cy="2167128"/>
          </a:xfrm>
          <a:prstGeom prst="hexagon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2</a:t>
            </a:r>
            <a:endParaRPr lang="en-US"/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975378" y="4147294"/>
            <a:ext cx="1885950" cy="2167128"/>
          </a:xfrm>
          <a:prstGeom prst="hexagon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3</a:t>
            </a:r>
            <a:endParaRPr lang="en-US"/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282672" y="4147294"/>
            <a:ext cx="1885950" cy="2167128"/>
          </a:xfrm>
          <a:prstGeom prst="hexagon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Title 4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150789" y="1734414"/>
            <a:ext cx="1709738" cy="2165188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 1</a:t>
            </a:r>
            <a:endParaRPr lang="en-US"/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3978893" y="1484784"/>
            <a:ext cx="1186217" cy="1452164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</a:t>
            </a:r>
            <a:endParaRPr lang="en-US"/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286185" y="1734416"/>
            <a:ext cx="1709738" cy="2165189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 2</a:t>
            </a:r>
            <a:endParaRPr lang="en-US"/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150789" y="4158739"/>
            <a:ext cx="1709738" cy="2165188"/>
          </a:xfrm>
        </p:spPr>
        <p:txBody>
          <a:bodyPr>
            <a:normAutofit/>
          </a:bodyPr>
          <a:lstStyle>
            <a:lvl1pPr>
              <a:defRPr sz="1050" baseline="0"/>
            </a:lvl1pPr>
          </a:lstStyle>
          <a:p>
            <a:pPr lvl="0"/>
            <a:r>
              <a:rPr lang="en-US" smtClean="0"/>
              <a:t>List items for Title 3</a:t>
            </a:r>
            <a:endParaRPr lang="en-US"/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86185" y="4158741"/>
            <a:ext cx="1709738" cy="2165189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List items for Title 4</a:t>
            </a:r>
            <a:endParaRPr lang="en-US"/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3978893" y="5159576"/>
            <a:ext cx="1186217" cy="1452164"/>
          </a:xfrm>
        </p:spPr>
        <p:txBody>
          <a:bodyPr>
            <a:normAutofit/>
          </a:bodyPr>
          <a:lstStyle>
            <a:lvl1pPr>
              <a:defRPr sz="105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List items for TITLE</a:t>
            </a:r>
            <a:endParaRPr 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66560"/>
            <a:ext cx="9144000" cy="91440"/>
            <a:chOff x="0" y="4480421"/>
            <a:chExt cx="12192000" cy="9144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05777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2CB0-3BEE-4E8E-A808-5CD86400F26C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0E5D-E316-4E9C-9579-18B564503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78E13B-F77C-4111-94E1-FCF1D7F09262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950F499E-C792-42FE-B9D8-A439BB2885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47" r:id="rId4"/>
    <p:sldLayoutId id="2147483848" r:id="rId5"/>
    <p:sldLayoutId id="2147483849" r:id="rId6"/>
    <p:sldLayoutId id="2147483854" r:id="rId7"/>
    <p:sldLayoutId id="2147483858" r:id="rId8"/>
    <p:sldLayoutId id="2147483855" r:id="rId9"/>
    <p:sldLayoutId id="2147483856" r:id="rId10"/>
    <p:sldLayoutId id="2147483850" r:id="rId11"/>
    <p:sldLayoutId id="21474838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1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7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9" y="6249990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B78E13B-F77C-4111-94E1-FCF1D7F09262}" type="datetimeFigureOut">
              <a:rPr lang="en-US"/>
              <a:pPr>
                <a:defRPr/>
              </a:pPr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90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90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950F499E-C792-42FE-B9D8-A439BB2885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9904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5.wdp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6.png"/><Relationship Id="rId18" Type="http://schemas.openxmlformats.org/officeDocument/2006/relationships/diagramColors" Target="../diagrams/colors4.xml"/><Relationship Id="rId3" Type="http://schemas.openxmlformats.org/officeDocument/2006/relationships/image" Target="../media/image74.jpe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4.xml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diagramData" Target="../diagrams/data4.xml"/><Relationship Id="rId10" Type="http://schemas.microsoft.com/office/2007/relationships/hdphoto" Target="../media/hdphoto5.wdp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5" Type="http://schemas.microsoft.com/office/2007/relationships/hdphoto" Target="../media/hdphoto13.wdp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5.wdp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5" Type="http://schemas.microsoft.com/office/2007/relationships/hdphoto" Target="../media/hdphoto13.wdp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microsoft.com/office/2007/relationships/hdphoto" Target="../media/hdphoto5.wdp"/><Relationship Id="rId1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cntgroup.ru/" TargetMode="External"/><Relationship Id="rId5" Type="http://schemas.openxmlformats.org/officeDocument/2006/relationships/image" Target="../media/image78.png"/><Relationship Id="rId4" Type="http://schemas.openxmlformats.org/officeDocument/2006/relationships/hyperlink" Target="mailto:sale@cntgroup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24" Type="http://schemas.microsoft.com/office/2007/relationships/hdphoto" Target="../media/hdphoto7.wdp"/><Relationship Id="rId5" Type="http://schemas.openxmlformats.org/officeDocument/2006/relationships/diagramColors" Target="../diagrams/colors1.xml"/><Relationship Id="rId15" Type="http://schemas.microsoft.com/office/2007/relationships/hdphoto" Target="../media/hdphoto3.wdp"/><Relationship Id="rId23" Type="http://schemas.openxmlformats.org/officeDocument/2006/relationships/image" Target="../media/image16.png"/><Relationship Id="rId10" Type="http://schemas.microsoft.com/office/2007/relationships/hdphoto" Target="../media/hdphoto8.wdp"/><Relationship Id="rId19" Type="http://schemas.microsoft.com/office/2007/relationships/hdphoto" Target="../media/hdphoto5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Relationship Id="rId14" Type="http://schemas.openxmlformats.org/officeDocument/2006/relationships/image" Target="../media/image11.png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26" Type="http://schemas.microsoft.com/office/2007/relationships/hdphoto" Target="../media/hdphoto11.wdp"/><Relationship Id="rId3" Type="http://schemas.openxmlformats.org/officeDocument/2006/relationships/image" Target="../media/image21.png"/><Relationship Id="rId21" Type="http://schemas.microsoft.com/office/2007/relationships/hdphoto" Target="../media/hdphoto10.wdp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4.jpeg"/><Relationship Id="rId25" Type="http://schemas.openxmlformats.org/officeDocument/2006/relationships/image" Target="../media/image41.png"/><Relationship Id="rId2" Type="http://schemas.openxmlformats.org/officeDocument/2006/relationships/image" Target="../media/image20.jpeg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0.jpeg"/><Relationship Id="rId5" Type="http://schemas.openxmlformats.org/officeDocument/2006/relationships/image" Target="../media/image23.png"/><Relationship Id="rId15" Type="http://schemas.openxmlformats.org/officeDocument/2006/relationships/image" Target="../media/image32.jpeg"/><Relationship Id="rId23" Type="http://schemas.openxmlformats.org/officeDocument/2006/relationships/image" Target="../media/image39.jpeg"/><Relationship Id="rId10" Type="http://schemas.openxmlformats.org/officeDocument/2006/relationships/image" Target="../media/image28.jpe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microsoft.com/office/2007/relationships/hdphoto" Target="../media/hdphoto9.wdp"/><Relationship Id="rId2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42.jpeg"/><Relationship Id="rId21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png"/><Relationship Id="rId24" Type="http://schemas.microsoft.com/office/2007/relationships/hdphoto" Target="../media/hdphoto7.wdp"/><Relationship Id="rId5" Type="http://schemas.openxmlformats.org/officeDocument/2006/relationships/diagramLayout" Target="../diagrams/layout2.xml"/><Relationship Id="rId15" Type="http://schemas.microsoft.com/office/2007/relationships/hdphoto" Target="../media/hdphoto3.wdp"/><Relationship Id="rId23" Type="http://schemas.openxmlformats.org/officeDocument/2006/relationships/image" Target="../media/image16.png"/><Relationship Id="rId10" Type="http://schemas.microsoft.com/office/2007/relationships/hdphoto" Target="../media/hdphoto8.wdp"/><Relationship Id="rId19" Type="http://schemas.microsoft.com/office/2007/relationships/hdphoto" Target="../media/hdphoto5.wdp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Relationship Id="rId14" Type="http://schemas.openxmlformats.org/officeDocument/2006/relationships/image" Target="../media/image11.png"/><Relationship Id="rId22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microsoft.com/office/2007/relationships/hdphoto" Target="../media/hdphoto8.wdp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image" Target="../media/image19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image" Target="../media/image4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microsoft.com/office/2007/relationships/hdphoto" Target="../media/hdphoto8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hdphoto" Target="../media/hdphoto5.wdp"/><Relationship Id="rId3" Type="http://schemas.openxmlformats.org/officeDocument/2006/relationships/image" Target="../media/image45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3.png"/><Relationship Id="rId17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3.xml"/><Relationship Id="rId15" Type="http://schemas.microsoft.com/office/2007/relationships/hdphoto" Target="../media/hdphoto6.wdp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9.png"/><Relationship Id="rId21" Type="http://schemas.openxmlformats.org/officeDocument/2006/relationships/image" Target="../media/image66.png"/><Relationship Id="rId7" Type="http://schemas.openxmlformats.org/officeDocument/2006/relationships/image" Target="../media/image53.png"/><Relationship Id="rId12" Type="http://schemas.microsoft.com/office/2007/relationships/hdphoto" Target="../media/hdphoto12.wdp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9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9.jpeg"/><Relationship Id="rId22" Type="http://schemas.openxmlformats.org/officeDocument/2006/relationships/image" Target="../media/image67.png"/><Relationship Id="rId27" Type="http://schemas.openxmlformats.org/officeDocument/2006/relationships/image" Target="../media/image7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0626" y="3501008"/>
            <a:ext cx="7848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Neon DMS </a:t>
            </a: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alt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система контроля и управления</a:t>
            </a:r>
            <a:r>
              <a:rPr lang="ru-RU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продажами </a:t>
            </a:r>
            <a:r>
              <a:rPr lang="ru-RU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дистрибьюторов</a:t>
            </a:r>
            <a:endParaRPr lang="ru-RU" sz="32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87149" y="719417"/>
            <a:ext cx="422816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smtClean="0">
                <a:latin typeface="Palatino Linotype" pitchFamily="18" charset="0"/>
              </a:rPr>
              <a:t>ООО «Центр Независимых Технологий»</a:t>
            </a:r>
            <a:endParaRPr lang="ru-RU" sz="2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87147" y="1793529"/>
            <a:ext cx="4536504" cy="75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i="1" smtClean="0">
                <a:solidFill>
                  <a:srgbClr val="000066"/>
                </a:solidFill>
                <a:latin typeface="Palatino Linotype" pitchFamily="18" charset="0"/>
              </a:rPr>
              <a:t>Инновационные ИТ - решения для развития бизнеса</a:t>
            </a:r>
          </a:p>
          <a:p>
            <a:pPr algn="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0520" y="719419"/>
            <a:ext cx="2323465" cy="162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6200">
              <a:schemeClr val="bg1">
                <a:alpha val="40000"/>
              </a:schemeClr>
            </a:glow>
            <a:softEdge rad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75502"/>
            <a:ext cx="396000" cy="39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0" y="5791932"/>
            <a:ext cx="360000" cy="36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 rot="1019977">
            <a:off x="2105266" y="5805451"/>
            <a:ext cx="396000" cy="396000"/>
            <a:chOff x="2607559" y="1249118"/>
            <a:chExt cx="396000" cy="396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9" name="Рисунок 18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9396" y="5806989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800" y="6208463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64" y="5794981"/>
            <a:ext cx="396000" cy="39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3524799" y="5803092"/>
            <a:ext cx="288000" cy="28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88" y="5783817"/>
            <a:ext cx="360000" cy="36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screen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34" y="5841451"/>
            <a:ext cx="27622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0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>
            <a:normAutofit/>
          </a:bodyPr>
          <a:lstStyle/>
          <a:p>
            <a:pPr lvl="0"/>
            <a:r>
              <a:rPr lang="ru-RU" sz="1600" dirty="0" smtClean="0"/>
              <a:t>инструмент </a:t>
            </a:r>
            <a:r>
              <a:rPr lang="ru-RU" sz="1600" dirty="0"/>
              <a:t>плоской отчетности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1600" u="sng" dirty="0" smtClean="0"/>
              <a:t>MS </a:t>
            </a:r>
            <a:r>
              <a:rPr lang="en-US" sz="1600" u="sng" dirty="0"/>
              <a:t>SQL</a:t>
            </a:r>
            <a:r>
              <a:rPr lang="ru-RU" sz="1600" u="sng" dirty="0"/>
              <a:t> </a:t>
            </a:r>
            <a:r>
              <a:rPr lang="en-US" sz="1600" u="sng" dirty="0"/>
              <a:t>Server</a:t>
            </a:r>
            <a:r>
              <a:rPr lang="ru-RU" sz="1600" u="sng" dirty="0"/>
              <a:t> 2008-2016 </a:t>
            </a:r>
            <a:r>
              <a:rPr lang="en-US" sz="1600" u="sng" dirty="0" smtClean="0"/>
              <a:t>Express</a:t>
            </a:r>
            <a:endParaRPr lang="ru-RU" sz="1600" u="sng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/>
            <a:r>
              <a:rPr lang="en-US" sz="1600" dirty="0"/>
              <a:t>OLAP </a:t>
            </a:r>
            <a:r>
              <a:rPr lang="ru-RU" sz="1600" dirty="0" smtClean="0"/>
              <a:t>как часть системы аналитики</a:t>
            </a:r>
            <a:endParaRPr lang="ru-RU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975378" y="4147294"/>
            <a:ext cx="1885950" cy="2167128"/>
          </a:xfrm>
        </p:spPr>
        <p:txBody>
          <a:bodyPr wrap="square" lIns="0" tIns="0" rIns="0" bIns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/>
              <a:t>гибкий и эргономичный клиентский модуль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 lIns="0" tIns="0" rIns="0" bIns="0"/>
          <a:lstStyle/>
          <a:p>
            <a:pPr lvl="0"/>
            <a:r>
              <a:rPr lang="ru-RU" sz="1600" dirty="0"/>
              <a:t>высокая скорость интеграции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50789" y="1653389"/>
            <a:ext cx="1709738" cy="2165188"/>
          </a:xfrm>
        </p:spPr>
        <p:txBody>
          <a:bodyPr>
            <a:normAutofit/>
          </a:bodyPr>
          <a:lstStyle/>
          <a:p>
            <a:pPr marL="173038" lvl="0" indent="-173038">
              <a:spcAft>
                <a:spcPts val="600"/>
              </a:spcAft>
              <a:buClr>
                <a:srgbClr val="F5C040"/>
              </a:buClr>
              <a:buFont typeface="Wingdings" panose="05000000000000000000" pitchFamily="2" charset="2"/>
              <a:buChar char="q"/>
            </a:pPr>
            <a:r>
              <a:rPr lang="ru-RU" sz="1200" dirty="0" smtClean="0"/>
              <a:t>серверная </a:t>
            </a:r>
            <a:r>
              <a:rPr lang="ru-RU" sz="1200" dirty="0"/>
              <a:t>часть системы </a:t>
            </a:r>
            <a:r>
              <a:rPr lang="en-US" sz="1200" dirty="0"/>
              <a:t>MS SQL</a:t>
            </a:r>
            <a:r>
              <a:rPr lang="ru-RU" sz="1200" dirty="0"/>
              <a:t> </a:t>
            </a:r>
            <a:r>
              <a:rPr lang="en-US" sz="1200" dirty="0"/>
              <a:t>Server</a:t>
            </a:r>
            <a:r>
              <a:rPr lang="ru-RU" sz="1200" dirty="0"/>
              <a:t> 2008-2016 </a:t>
            </a:r>
            <a:r>
              <a:rPr lang="en-US" sz="1200" dirty="0"/>
              <a:t>Express</a:t>
            </a:r>
            <a:endParaRPr lang="ru-RU" sz="1200" dirty="0"/>
          </a:p>
          <a:p>
            <a:pPr marL="173038" lvl="0" indent="-173038">
              <a:spcAft>
                <a:spcPts val="600"/>
              </a:spcAft>
              <a:buClr>
                <a:srgbClr val="F5C040"/>
              </a:buClr>
              <a:buFont typeface="Wingdings" panose="05000000000000000000" pitchFamily="2" charset="2"/>
              <a:buChar char="q"/>
            </a:pPr>
            <a:r>
              <a:rPr lang="ru-RU" sz="1200" dirty="0"/>
              <a:t>все операции реализованы с помощью хранимых процедур и запросов </a:t>
            </a:r>
            <a:r>
              <a:rPr lang="en-US" sz="1200" dirty="0"/>
              <a:t>SQL</a:t>
            </a:r>
            <a:endParaRPr lang="ru-RU" sz="1200" dirty="0"/>
          </a:p>
          <a:p>
            <a:pPr marL="173038" indent="-173038"/>
            <a:endParaRPr lang="en-US" sz="12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286185" y="1653391"/>
            <a:ext cx="1709738" cy="2165189"/>
          </a:xfrm>
        </p:spPr>
        <p:txBody>
          <a:bodyPr>
            <a:noAutofit/>
          </a:bodyPr>
          <a:lstStyle/>
          <a:p>
            <a:pPr marL="173038" indent="-173038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 smtClean="0"/>
              <a:t>конструктор  отчетов </a:t>
            </a:r>
            <a:r>
              <a:rPr lang="ru-RU" altLang="ru-RU" sz="1200" dirty="0"/>
              <a:t>нужных ракурсов с </a:t>
            </a:r>
            <a:r>
              <a:rPr lang="ru-RU" altLang="ru-RU" sz="1200" dirty="0" smtClean="0"/>
              <a:t>экспортом </a:t>
            </a:r>
            <a:r>
              <a:rPr lang="ru-RU" altLang="ru-RU" sz="1200" dirty="0"/>
              <a:t>и работой в </a:t>
            </a:r>
            <a:r>
              <a:rPr lang="en-US" altLang="ru-RU" sz="1200" dirty="0"/>
              <a:t>MS Excel</a:t>
            </a:r>
            <a:endParaRPr lang="ru-RU" altLang="ru-RU" sz="1200" dirty="0"/>
          </a:p>
          <a:p>
            <a:pPr marL="173038" indent="-173038"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/>
              <a:t>удобный </a:t>
            </a:r>
            <a:r>
              <a:rPr lang="en-US" altLang="ru-RU" sz="1200" dirty="0" smtClean="0"/>
              <a:t>web-</a:t>
            </a:r>
            <a:r>
              <a:rPr lang="ru-RU" altLang="ru-RU" sz="1200" dirty="0"/>
              <a:t>интерфейс </a:t>
            </a:r>
            <a:r>
              <a:rPr lang="ru-RU" altLang="ru-RU" sz="1200" dirty="0" smtClean="0"/>
              <a:t>с </a:t>
            </a:r>
            <a:r>
              <a:rPr lang="en-US" altLang="ru-RU" sz="1200" dirty="0"/>
              <a:t>OLAP </a:t>
            </a:r>
            <a:r>
              <a:rPr lang="ru-RU" altLang="ru-RU" sz="1200" dirty="0"/>
              <a:t>кубом </a:t>
            </a:r>
            <a:r>
              <a:rPr lang="ru-RU" altLang="ru-RU" sz="1200" dirty="0" smtClean="0"/>
              <a:t>информации в числовом </a:t>
            </a:r>
            <a:r>
              <a:rPr lang="ru-RU" altLang="ru-RU" sz="1200" dirty="0"/>
              <a:t>и графическом </a:t>
            </a:r>
            <a:r>
              <a:rPr lang="ru-RU" altLang="ru-RU" sz="1200" dirty="0" smtClean="0"/>
              <a:t>отображении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150789" y="4221088"/>
            <a:ext cx="1709738" cy="2165188"/>
          </a:xfrm>
        </p:spPr>
        <p:txBody>
          <a:bodyPr>
            <a:normAutofit/>
          </a:bodyPr>
          <a:lstStyle/>
          <a:p>
            <a:pPr marL="173038" indent="-173038" eaLnBrk="1" hangingPunct="1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>
                <a:latin typeface="Palatino Linotype" pitchFamily="18" charset="0"/>
              </a:rPr>
              <a:t>клиентская часть системы настраивается с помощью встроенного редактора и модернизируется без компиляции кода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pPr marL="173038" indent="-173038"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DEA900"/>
                </a:solidFill>
              </a:rPr>
              <a:t>лояльность дистрибьюторов достигается простотой предоставления информации без необходимости открытия доступа в их учетные </a:t>
            </a:r>
            <a:r>
              <a:rPr lang="ru-RU" sz="1200" dirty="0" smtClean="0">
                <a:solidFill>
                  <a:srgbClr val="DEA900"/>
                </a:solidFill>
              </a:rPr>
              <a:t>системы</a:t>
            </a:r>
            <a:endParaRPr lang="ru-RU" sz="1200" dirty="0">
              <a:solidFill>
                <a:srgbClr val="DEA900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031142" y="5217196"/>
            <a:ext cx="1188930" cy="1452164"/>
          </a:xfrm>
        </p:spPr>
        <p:txBody>
          <a:bodyPr lIns="0" tIns="0" rIns="0" bIns="0">
            <a:noAutofit/>
          </a:bodyPr>
          <a:lstStyle/>
          <a:p>
            <a:pPr marL="173038" indent="-173038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встроенный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в </a:t>
            </a:r>
            <a:r>
              <a:rPr lang="en-US" altLang="ru-RU" sz="1200" dirty="0">
                <a:solidFill>
                  <a:srgbClr val="00B050"/>
                </a:solidFill>
                <a:latin typeface="Palatino Linotype" pitchFamily="18" charset="0"/>
              </a:rPr>
              <a:t>MS Reporting System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 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Web 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интерфейс для простоты формирования 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“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плоской</a:t>
            </a:r>
            <a:r>
              <a:rPr lang="en-US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”</a:t>
            </a:r>
            <a:r>
              <a:rPr lang="ru-RU" altLang="ru-RU" sz="1200" dirty="0" smtClean="0">
                <a:solidFill>
                  <a:srgbClr val="00B050"/>
                </a:solidFill>
                <a:latin typeface="Palatino Linotype" pitchFamily="18" charset="0"/>
              </a:rPr>
              <a:t> отчетности</a:t>
            </a:r>
            <a:endParaRPr lang="ru-RU" altLang="ru-RU" sz="1200" dirty="0">
              <a:solidFill>
                <a:srgbClr val="00B050"/>
              </a:solidFill>
              <a:latin typeface="Palatino Linotype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04788" y="19050"/>
            <a:ext cx="8734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Оптимальная платформа системы </a:t>
            </a:r>
            <a:r>
              <a:rPr lang="en-US" sz="2800" dirty="0" smtClean="0"/>
              <a:t>NEON</a:t>
            </a:r>
            <a:r>
              <a:rPr lang="ru-RU" sz="2800" dirty="0" smtClean="0"/>
              <a:t> </a:t>
            </a:r>
            <a:r>
              <a:rPr lang="en-US" sz="2800" dirty="0" smtClean="0"/>
              <a:t>DMS</a:t>
            </a:r>
            <a:endParaRPr lang="ru-RU" sz="28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39" name="Рисунок 38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205800" y="15310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sp>
        <p:nvSpPr>
          <p:cNvPr id="44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3884189" y="1522643"/>
            <a:ext cx="1280920" cy="1452164"/>
          </a:xfrm>
        </p:spPr>
        <p:txBody>
          <a:bodyPr lIns="0" tIns="180000" rIns="0" bIns="0">
            <a:noAutofit/>
          </a:bodyPr>
          <a:lstStyle/>
          <a:p>
            <a:pPr marL="0" indent="0" algn="ctr" eaLnBrk="1" hangingPunct="1">
              <a:buNone/>
            </a:pP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Платформа системы </a:t>
            </a:r>
            <a:r>
              <a:rPr lang="en-US" altLang="ru-RU" sz="1600" b="1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NEON </a:t>
            </a:r>
            <a:endParaRPr lang="ru-RU" altLang="ru-RU" sz="1600" b="1" dirty="0" smtClean="0">
              <a:solidFill>
                <a:schemeClr val="accent2">
                  <a:lumMod val="75000"/>
                </a:schemeClr>
              </a:solidFill>
              <a:latin typeface="Palatino Linotype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ru-RU" sz="1600" b="1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DMS 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1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868" y="44624"/>
            <a:ext cx="8734425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Функциональные возможности </a:t>
            </a:r>
            <a:r>
              <a:rPr lang="en-US" sz="2800" dirty="0" smtClean="0"/>
              <a:t>NEON</a:t>
            </a:r>
            <a:r>
              <a:rPr lang="ru-RU" sz="2800" dirty="0" smtClean="0"/>
              <a:t> </a:t>
            </a:r>
            <a:r>
              <a:rPr lang="en-US" sz="2800" dirty="0" smtClean="0"/>
              <a:t>DMS</a:t>
            </a:r>
            <a:endParaRPr lang="ru-RU" sz="2800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55077" y="3717853"/>
            <a:ext cx="1042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endPos="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  <a:ea typeface="+mj-ea"/>
                <a:cs typeface="+mj-cs"/>
              </a:rPr>
              <a:t>NEON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  <a:ea typeface="+mj-ea"/>
                <a:cs typeface="+mj-cs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Palatino Linotype" pitchFamily="18" charset="0"/>
                <a:ea typeface="+mj-ea"/>
                <a:cs typeface="+mj-cs"/>
              </a:rPr>
              <a:t>DMS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Palatino Linotype" pitchFamily="18" charset="0"/>
              <a:ea typeface="+mj-ea"/>
              <a:cs typeface="+mj-cs"/>
            </a:endParaRPr>
          </a:p>
        </p:txBody>
      </p:sp>
      <p:grpSp>
        <p:nvGrpSpPr>
          <p:cNvPr id="27" name="Group 52"/>
          <p:cNvGrpSpPr/>
          <p:nvPr/>
        </p:nvGrpSpPr>
        <p:grpSpPr>
          <a:xfrm>
            <a:off x="3139441" y="2613762"/>
            <a:ext cx="2865359" cy="2865359"/>
            <a:chOff x="4140201" y="2547110"/>
            <a:chExt cx="2824163" cy="2824163"/>
          </a:xfrm>
        </p:grpSpPr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560888" y="2548698"/>
              <a:ext cx="987425" cy="847725"/>
            </a:xfrm>
            <a:custGeom>
              <a:avLst/>
              <a:gdLst/>
              <a:ahLst/>
              <a:cxnLst>
                <a:cxn ang="0">
                  <a:pos x="142" y="510"/>
                </a:cxn>
                <a:cxn ang="0">
                  <a:pos x="143" y="512"/>
                </a:cxn>
                <a:cxn ang="0">
                  <a:pos x="143" y="514"/>
                </a:cxn>
                <a:cxn ang="0">
                  <a:pos x="142" y="516"/>
                </a:cxn>
                <a:cxn ang="0">
                  <a:pos x="141" y="518"/>
                </a:cxn>
                <a:cxn ang="0">
                  <a:pos x="141" y="519"/>
                </a:cxn>
                <a:cxn ang="0">
                  <a:pos x="141" y="520"/>
                </a:cxn>
                <a:cxn ang="0">
                  <a:pos x="112" y="557"/>
                </a:cxn>
                <a:cxn ang="0">
                  <a:pos x="112" y="557"/>
                </a:cxn>
                <a:cxn ang="0">
                  <a:pos x="112" y="557"/>
                </a:cxn>
                <a:cxn ang="0">
                  <a:pos x="112" y="557"/>
                </a:cxn>
                <a:cxn ang="0">
                  <a:pos x="98" y="561"/>
                </a:cxn>
                <a:cxn ang="0">
                  <a:pos x="45" y="639"/>
                </a:cxn>
                <a:cxn ang="0">
                  <a:pos x="70" y="696"/>
                </a:cxn>
                <a:cxn ang="0">
                  <a:pos x="186" y="697"/>
                </a:cxn>
                <a:cxn ang="0">
                  <a:pos x="209" y="659"/>
                </a:cxn>
                <a:cxn ang="0">
                  <a:pos x="221" y="641"/>
                </a:cxn>
                <a:cxn ang="0">
                  <a:pos x="251" y="625"/>
                </a:cxn>
                <a:cxn ang="0">
                  <a:pos x="252" y="625"/>
                </a:cxn>
                <a:cxn ang="0">
                  <a:pos x="253" y="625"/>
                </a:cxn>
                <a:cxn ang="0">
                  <a:pos x="256" y="624"/>
                </a:cxn>
                <a:cxn ang="0">
                  <a:pos x="257" y="624"/>
                </a:cxn>
                <a:cxn ang="0">
                  <a:pos x="262" y="626"/>
                </a:cxn>
                <a:cxn ang="0">
                  <a:pos x="261" y="628"/>
                </a:cxn>
                <a:cxn ang="0">
                  <a:pos x="400" y="767"/>
                </a:cxn>
                <a:cxn ang="0">
                  <a:pos x="892" y="373"/>
                </a:cxn>
                <a:cxn ang="0">
                  <a:pos x="891" y="372"/>
                </a:cxn>
                <a:cxn ang="0">
                  <a:pos x="890" y="371"/>
                </a:cxn>
                <a:cxn ang="0">
                  <a:pos x="860" y="369"/>
                </a:cxn>
                <a:cxn ang="0">
                  <a:pos x="860" y="369"/>
                </a:cxn>
                <a:cxn ang="0">
                  <a:pos x="855" y="372"/>
                </a:cxn>
                <a:cxn ang="0">
                  <a:pos x="855" y="372"/>
                </a:cxn>
                <a:cxn ang="0">
                  <a:pos x="809" y="383"/>
                </a:cxn>
                <a:cxn ang="0">
                  <a:pos x="735" y="351"/>
                </a:cxn>
                <a:cxn ang="0">
                  <a:pos x="723" y="226"/>
                </a:cxn>
                <a:cxn ang="0">
                  <a:pos x="809" y="179"/>
                </a:cxn>
                <a:cxn ang="0">
                  <a:pos x="852" y="188"/>
                </a:cxn>
                <a:cxn ang="0">
                  <a:pos x="863" y="194"/>
                </a:cxn>
                <a:cxn ang="0">
                  <a:pos x="893" y="190"/>
                </a:cxn>
                <a:cxn ang="0">
                  <a:pos x="0" y="366"/>
                </a:cxn>
                <a:cxn ang="0">
                  <a:pos x="139" y="505"/>
                </a:cxn>
              </a:cxnLst>
              <a:rect l="0" t="0" r="r" b="b"/>
              <a:pathLst>
                <a:path w="893" h="767">
                  <a:moveTo>
                    <a:pt x="142" y="510"/>
                  </a:moveTo>
                  <a:cubicBezTo>
                    <a:pt x="142" y="510"/>
                    <a:pt x="142" y="510"/>
                    <a:pt x="142" y="510"/>
                  </a:cubicBezTo>
                  <a:cubicBezTo>
                    <a:pt x="143" y="511"/>
                    <a:pt x="143" y="511"/>
                    <a:pt x="143" y="511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3"/>
                    <a:pt x="143" y="514"/>
                    <a:pt x="143" y="514"/>
                  </a:cubicBezTo>
                  <a:cubicBezTo>
                    <a:pt x="142" y="515"/>
                    <a:pt x="142" y="515"/>
                    <a:pt x="142" y="515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7"/>
                    <a:pt x="142" y="517"/>
                    <a:pt x="142" y="517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20"/>
                    <a:pt x="141" y="520"/>
                  </a:cubicBezTo>
                  <a:cubicBezTo>
                    <a:pt x="139" y="530"/>
                    <a:pt x="134" y="539"/>
                    <a:pt x="126" y="547"/>
                  </a:cubicBezTo>
                  <a:cubicBezTo>
                    <a:pt x="122" y="551"/>
                    <a:pt x="117" y="554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06" y="559"/>
                    <a:pt x="102" y="560"/>
                    <a:pt x="98" y="561"/>
                  </a:cubicBezTo>
                  <a:cubicBezTo>
                    <a:pt x="87" y="565"/>
                    <a:pt x="77" y="572"/>
                    <a:pt x="69" y="580"/>
                  </a:cubicBezTo>
                  <a:cubicBezTo>
                    <a:pt x="53" y="596"/>
                    <a:pt x="45" y="617"/>
                    <a:pt x="45" y="639"/>
                  </a:cubicBezTo>
                  <a:cubicBezTo>
                    <a:pt x="45" y="641"/>
                    <a:pt x="45" y="643"/>
                    <a:pt x="45" y="646"/>
                  </a:cubicBezTo>
                  <a:cubicBezTo>
                    <a:pt x="47" y="664"/>
                    <a:pt x="56" y="682"/>
                    <a:pt x="70" y="696"/>
                  </a:cubicBezTo>
                  <a:cubicBezTo>
                    <a:pt x="86" y="713"/>
                    <a:pt x="108" y="721"/>
                    <a:pt x="130" y="721"/>
                  </a:cubicBezTo>
                  <a:cubicBezTo>
                    <a:pt x="150" y="721"/>
                    <a:pt x="171" y="713"/>
                    <a:pt x="186" y="697"/>
                  </a:cubicBezTo>
                  <a:cubicBezTo>
                    <a:pt x="195" y="688"/>
                    <a:pt x="202" y="677"/>
                    <a:pt x="206" y="666"/>
                  </a:cubicBezTo>
                  <a:cubicBezTo>
                    <a:pt x="206" y="663"/>
                    <a:pt x="208" y="661"/>
                    <a:pt x="209" y="659"/>
                  </a:cubicBezTo>
                  <a:cubicBezTo>
                    <a:pt x="211" y="652"/>
                    <a:pt x="216" y="647"/>
                    <a:pt x="221" y="641"/>
                  </a:cubicBezTo>
                  <a:cubicBezTo>
                    <a:pt x="221" y="641"/>
                    <a:pt x="221" y="641"/>
                    <a:pt x="221" y="641"/>
                  </a:cubicBezTo>
                  <a:cubicBezTo>
                    <a:pt x="229" y="634"/>
                    <a:pt x="238" y="628"/>
                    <a:pt x="248" y="626"/>
                  </a:cubicBezTo>
                  <a:cubicBezTo>
                    <a:pt x="249" y="626"/>
                    <a:pt x="250" y="625"/>
                    <a:pt x="251" y="625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4" y="625"/>
                    <a:pt x="255" y="624"/>
                    <a:pt x="256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8" y="624"/>
                    <a:pt x="258" y="624"/>
                    <a:pt x="258" y="624"/>
                  </a:cubicBezTo>
                  <a:cubicBezTo>
                    <a:pt x="259" y="624"/>
                    <a:pt x="261" y="625"/>
                    <a:pt x="262" y="626"/>
                  </a:cubicBezTo>
                  <a:cubicBezTo>
                    <a:pt x="262" y="626"/>
                    <a:pt x="261" y="627"/>
                    <a:pt x="262" y="627"/>
                  </a:cubicBezTo>
                  <a:cubicBezTo>
                    <a:pt x="262" y="627"/>
                    <a:pt x="261" y="628"/>
                    <a:pt x="261" y="628"/>
                  </a:cubicBezTo>
                  <a:cubicBezTo>
                    <a:pt x="262" y="628"/>
                    <a:pt x="262" y="628"/>
                    <a:pt x="262" y="628"/>
                  </a:cubicBezTo>
                  <a:cubicBezTo>
                    <a:pt x="400" y="767"/>
                    <a:pt x="400" y="767"/>
                    <a:pt x="400" y="767"/>
                  </a:cubicBezTo>
                  <a:cubicBezTo>
                    <a:pt x="536" y="635"/>
                    <a:pt x="715" y="567"/>
                    <a:pt x="892" y="566"/>
                  </a:cubicBezTo>
                  <a:cubicBezTo>
                    <a:pt x="892" y="373"/>
                    <a:pt x="892" y="373"/>
                    <a:pt x="892" y="373"/>
                  </a:cubicBezTo>
                  <a:cubicBezTo>
                    <a:pt x="892" y="373"/>
                    <a:pt x="893" y="373"/>
                    <a:pt x="893" y="373"/>
                  </a:cubicBezTo>
                  <a:cubicBezTo>
                    <a:pt x="892" y="373"/>
                    <a:pt x="892" y="372"/>
                    <a:pt x="891" y="372"/>
                  </a:cubicBezTo>
                  <a:cubicBezTo>
                    <a:pt x="891" y="372"/>
                    <a:pt x="891" y="372"/>
                    <a:pt x="891" y="372"/>
                  </a:cubicBezTo>
                  <a:cubicBezTo>
                    <a:pt x="891" y="371"/>
                    <a:pt x="890" y="371"/>
                    <a:pt x="890" y="371"/>
                  </a:cubicBezTo>
                  <a:cubicBezTo>
                    <a:pt x="885" y="368"/>
                    <a:pt x="880" y="367"/>
                    <a:pt x="874" y="367"/>
                  </a:cubicBezTo>
                  <a:cubicBezTo>
                    <a:pt x="869" y="367"/>
                    <a:pt x="864" y="368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58" y="370"/>
                    <a:pt x="857" y="371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4" y="373"/>
                    <a:pt x="854" y="373"/>
                    <a:pt x="854" y="373"/>
                  </a:cubicBezTo>
                  <a:cubicBezTo>
                    <a:pt x="841" y="379"/>
                    <a:pt x="825" y="383"/>
                    <a:pt x="809" y="383"/>
                  </a:cubicBezTo>
                  <a:cubicBezTo>
                    <a:pt x="785" y="383"/>
                    <a:pt x="762" y="374"/>
                    <a:pt x="745" y="360"/>
                  </a:cubicBezTo>
                  <a:cubicBezTo>
                    <a:pt x="741" y="357"/>
                    <a:pt x="738" y="354"/>
                    <a:pt x="735" y="351"/>
                  </a:cubicBezTo>
                  <a:cubicBezTo>
                    <a:pt x="717" y="334"/>
                    <a:pt x="706" y="309"/>
                    <a:pt x="706" y="282"/>
                  </a:cubicBezTo>
                  <a:cubicBezTo>
                    <a:pt x="706" y="261"/>
                    <a:pt x="712" y="242"/>
                    <a:pt x="723" y="226"/>
                  </a:cubicBezTo>
                  <a:cubicBezTo>
                    <a:pt x="727" y="220"/>
                    <a:pt x="732" y="213"/>
                    <a:pt x="738" y="208"/>
                  </a:cubicBezTo>
                  <a:cubicBezTo>
                    <a:pt x="756" y="190"/>
                    <a:pt x="782" y="179"/>
                    <a:pt x="809" y="179"/>
                  </a:cubicBezTo>
                  <a:cubicBezTo>
                    <a:pt x="824" y="179"/>
                    <a:pt x="838" y="182"/>
                    <a:pt x="851" y="188"/>
                  </a:cubicBezTo>
                  <a:cubicBezTo>
                    <a:pt x="851" y="188"/>
                    <a:pt x="851" y="188"/>
                    <a:pt x="852" y="188"/>
                  </a:cubicBezTo>
                  <a:cubicBezTo>
                    <a:pt x="852" y="188"/>
                    <a:pt x="852" y="188"/>
                    <a:pt x="852" y="188"/>
                  </a:cubicBezTo>
                  <a:cubicBezTo>
                    <a:pt x="856" y="191"/>
                    <a:pt x="859" y="192"/>
                    <a:pt x="863" y="194"/>
                  </a:cubicBezTo>
                  <a:cubicBezTo>
                    <a:pt x="866" y="195"/>
                    <a:pt x="870" y="196"/>
                    <a:pt x="874" y="196"/>
                  </a:cubicBezTo>
                  <a:cubicBezTo>
                    <a:pt x="881" y="196"/>
                    <a:pt x="887" y="193"/>
                    <a:pt x="893" y="19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570" y="1"/>
                    <a:pt x="249" y="122"/>
                    <a:pt x="0" y="36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39" y="505"/>
                    <a:pt x="139" y="505"/>
                    <a:pt x="139" y="505"/>
                  </a:cubicBezTo>
                  <a:cubicBezTo>
                    <a:pt x="140" y="507"/>
                    <a:pt x="142" y="508"/>
                    <a:pt x="142" y="5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557713" y="4517198"/>
              <a:ext cx="1189038" cy="854075"/>
            </a:xfrm>
            <a:custGeom>
              <a:avLst/>
              <a:gdLst/>
              <a:ahLst/>
              <a:cxnLst>
                <a:cxn ang="0">
                  <a:pos x="892" y="570"/>
                </a:cxn>
                <a:cxn ang="0">
                  <a:pos x="893" y="567"/>
                </a:cxn>
                <a:cxn ang="0">
                  <a:pos x="895" y="567"/>
                </a:cxn>
                <a:cxn ang="0">
                  <a:pos x="897" y="566"/>
                </a:cxn>
                <a:cxn ang="0">
                  <a:pos x="898" y="565"/>
                </a:cxn>
                <a:cxn ang="0">
                  <a:pos x="899" y="564"/>
                </a:cxn>
                <a:cxn ang="0">
                  <a:pos x="901" y="563"/>
                </a:cxn>
                <a:cxn ang="0">
                  <a:pos x="947" y="558"/>
                </a:cxn>
                <a:cxn ang="0">
                  <a:pos x="947" y="558"/>
                </a:cxn>
                <a:cxn ang="0">
                  <a:pos x="947" y="558"/>
                </a:cxn>
                <a:cxn ang="0">
                  <a:pos x="947" y="558"/>
                </a:cxn>
                <a:cxn ang="0">
                  <a:pos x="960" y="565"/>
                </a:cxn>
                <a:cxn ang="0">
                  <a:pos x="1052" y="548"/>
                </a:cxn>
                <a:cxn ang="0">
                  <a:pos x="1075" y="489"/>
                </a:cxn>
                <a:cxn ang="0">
                  <a:pos x="994" y="406"/>
                </a:cxn>
                <a:cxn ang="0">
                  <a:pos x="951" y="418"/>
                </a:cxn>
                <a:cxn ang="0">
                  <a:pos x="929" y="423"/>
                </a:cxn>
                <a:cxn ang="0">
                  <a:pos x="897" y="412"/>
                </a:cxn>
                <a:cxn ang="0">
                  <a:pos x="896" y="410"/>
                </a:cxn>
                <a:cxn ang="0">
                  <a:pos x="896" y="410"/>
                </a:cxn>
                <a:cxn ang="0">
                  <a:pos x="893" y="408"/>
                </a:cxn>
                <a:cxn ang="0">
                  <a:pos x="892" y="407"/>
                </a:cxn>
                <a:cxn ang="0">
                  <a:pos x="889" y="403"/>
                </a:cxn>
                <a:cxn ang="0">
                  <a:pos x="888" y="402"/>
                </a:cxn>
                <a:cxn ang="0">
                  <a:pos x="888" y="206"/>
                </a:cxn>
                <a:cxn ang="0">
                  <a:pos x="264" y="136"/>
                </a:cxn>
                <a:cxn ang="0">
                  <a:pos x="265" y="137"/>
                </a:cxn>
                <a:cxn ang="0">
                  <a:pos x="265" y="139"/>
                </a:cxn>
                <a:cxn ang="0">
                  <a:pos x="285" y="161"/>
                </a:cxn>
                <a:cxn ang="0">
                  <a:pos x="291" y="163"/>
                </a:cxn>
                <a:cxn ang="0">
                  <a:pos x="291" y="163"/>
                </a:cxn>
                <a:cxn ang="0">
                  <a:pos x="331" y="188"/>
                </a:cxn>
                <a:cxn ang="0">
                  <a:pos x="361" y="263"/>
                </a:cxn>
                <a:cxn ang="0">
                  <a:pos x="282" y="359"/>
                </a:cxn>
                <a:cxn ang="0">
                  <a:pos x="186" y="332"/>
                </a:cxn>
                <a:cxn ang="0">
                  <a:pos x="163" y="296"/>
                </a:cxn>
                <a:cxn ang="0">
                  <a:pos x="159" y="284"/>
                </a:cxn>
                <a:cxn ang="0">
                  <a:pos x="135" y="265"/>
                </a:cxn>
                <a:cxn ang="0">
                  <a:pos x="888" y="772"/>
                </a:cxn>
                <a:cxn ang="0">
                  <a:pos x="888" y="576"/>
                </a:cxn>
              </a:cxnLst>
              <a:rect l="0" t="0" r="r" b="b"/>
              <a:pathLst>
                <a:path w="1075" h="772">
                  <a:moveTo>
                    <a:pt x="891" y="570"/>
                  </a:moveTo>
                  <a:cubicBezTo>
                    <a:pt x="892" y="570"/>
                    <a:pt x="892" y="570"/>
                    <a:pt x="892" y="570"/>
                  </a:cubicBezTo>
                  <a:cubicBezTo>
                    <a:pt x="892" y="568"/>
                    <a:pt x="892" y="568"/>
                    <a:pt x="892" y="568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4" y="567"/>
                    <a:pt x="894" y="567"/>
                    <a:pt x="895" y="567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897" y="566"/>
                    <a:pt x="897" y="566"/>
                    <a:pt x="897" y="566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9" y="565"/>
                    <a:pt x="899" y="565"/>
                    <a:pt x="899" y="565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900" y="564"/>
                    <a:pt x="900" y="564"/>
                    <a:pt x="901" y="563"/>
                  </a:cubicBezTo>
                  <a:cubicBezTo>
                    <a:pt x="909" y="558"/>
                    <a:pt x="919" y="555"/>
                    <a:pt x="929" y="555"/>
                  </a:cubicBezTo>
                  <a:cubicBezTo>
                    <a:pt x="935" y="555"/>
                    <a:pt x="941" y="556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52" y="560"/>
                    <a:pt x="957" y="562"/>
                    <a:pt x="960" y="565"/>
                  </a:cubicBezTo>
                  <a:cubicBezTo>
                    <a:pt x="970" y="569"/>
                    <a:pt x="982" y="572"/>
                    <a:pt x="994" y="572"/>
                  </a:cubicBezTo>
                  <a:cubicBezTo>
                    <a:pt x="1016" y="572"/>
                    <a:pt x="1037" y="563"/>
                    <a:pt x="1052" y="548"/>
                  </a:cubicBezTo>
                  <a:cubicBezTo>
                    <a:pt x="1054" y="546"/>
                    <a:pt x="1055" y="544"/>
                    <a:pt x="1057" y="542"/>
                  </a:cubicBezTo>
                  <a:cubicBezTo>
                    <a:pt x="1068" y="528"/>
                    <a:pt x="1075" y="509"/>
                    <a:pt x="1075" y="489"/>
                  </a:cubicBezTo>
                  <a:cubicBezTo>
                    <a:pt x="1075" y="466"/>
                    <a:pt x="1065" y="444"/>
                    <a:pt x="1050" y="429"/>
                  </a:cubicBezTo>
                  <a:cubicBezTo>
                    <a:pt x="1035" y="415"/>
                    <a:pt x="1016" y="406"/>
                    <a:pt x="994" y="406"/>
                  </a:cubicBezTo>
                  <a:cubicBezTo>
                    <a:pt x="981" y="406"/>
                    <a:pt x="968" y="409"/>
                    <a:pt x="957" y="414"/>
                  </a:cubicBezTo>
                  <a:cubicBezTo>
                    <a:pt x="955" y="416"/>
                    <a:pt x="953" y="417"/>
                    <a:pt x="951" y="418"/>
                  </a:cubicBezTo>
                  <a:cubicBezTo>
                    <a:pt x="944" y="421"/>
                    <a:pt x="937" y="423"/>
                    <a:pt x="929" y="423"/>
                  </a:cubicBezTo>
                  <a:cubicBezTo>
                    <a:pt x="929" y="423"/>
                    <a:pt x="929" y="423"/>
                    <a:pt x="929" y="423"/>
                  </a:cubicBezTo>
                  <a:cubicBezTo>
                    <a:pt x="918" y="423"/>
                    <a:pt x="908" y="419"/>
                    <a:pt x="900" y="413"/>
                  </a:cubicBezTo>
                  <a:cubicBezTo>
                    <a:pt x="899" y="413"/>
                    <a:pt x="898" y="412"/>
                    <a:pt x="897" y="412"/>
                  </a:cubicBezTo>
                  <a:cubicBezTo>
                    <a:pt x="897" y="411"/>
                    <a:pt x="897" y="411"/>
                    <a:pt x="897" y="411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5" y="410"/>
                    <a:pt x="895" y="410"/>
                    <a:pt x="895" y="410"/>
                  </a:cubicBezTo>
                  <a:cubicBezTo>
                    <a:pt x="894" y="410"/>
                    <a:pt x="894" y="409"/>
                    <a:pt x="893" y="408"/>
                  </a:cubicBezTo>
                  <a:cubicBezTo>
                    <a:pt x="892" y="408"/>
                    <a:pt x="892" y="408"/>
                    <a:pt x="892" y="408"/>
                  </a:cubicBezTo>
                  <a:cubicBezTo>
                    <a:pt x="892" y="407"/>
                    <a:pt x="892" y="407"/>
                    <a:pt x="892" y="407"/>
                  </a:cubicBezTo>
                  <a:cubicBezTo>
                    <a:pt x="891" y="407"/>
                    <a:pt x="891" y="407"/>
                    <a:pt x="891" y="407"/>
                  </a:cubicBezTo>
                  <a:cubicBezTo>
                    <a:pt x="890" y="406"/>
                    <a:pt x="890" y="404"/>
                    <a:pt x="889" y="403"/>
                  </a:cubicBezTo>
                  <a:cubicBezTo>
                    <a:pt x="889" y="403"/>
                    <a:pt x="889" y="403"/>
                    <a:pt x="889" y="403"/>
                  </a:cubicBezTo>
                  <a:cubicBezTo>
                    <a:pt x="889" y="402"/>
                    <a:pt x="888" y="402"/>
                    <a:pt x="888" y="402"/>
                  </a:cubicBezTo>
                  <a:cubicBezTo>
                    <a:pt x="888" y="401"/>
                    <a:pt x="888" y="401"/>
                    <a:pt x="888" y="401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696" y="202"/>
                    <a:pt x="526" y="124"/>
                    <a:pt x="400" y="0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5" y="137"/>
                    <a:pt x="265" y="137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5" y="138"/>
                    <a:pt x="265" y="139"/>
                    <a:pt x="265" y="139"/>
                  </a:cubicBezTo>
                  <a:cubicBezTo>
                    <a:pt x="267" y="144"/>
                    <a:pt x="269" y="149"/>
                    <a:pt x="274" y="154"/>
                  </a:cubicBezTo>
                  <a:cubicBezTo>
                    <a:pt x="277" y="157"/>
                    <a:pt x="281" y="160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7" y="162"/>
                    <a:pt x="289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2" y="163"/>
                    <a:pt x="292" y="163"/>
                    <a:pt x="292" y="163"/>
                  </a:cubicBezTo>
                  <a:cubicBezTo>
                    <a:pt x="306" y="168"/>
                    <a:pt x="319" y="176"/>
                    <a:pt x="331" y="188"/>
                  </a:cubicBezTo>
                  <a:cubicBezTo>
                    <a:pt x="348" y="205"/>
                    <a:pt x="358" y="227"/>
                    <a:pt x="360" y="250"/>
                  </a:cubicBezTo>
                  <a:cubicBezTo>
                    <a:pt x="361" y="254"/>
                    <a:pt x="361" y="258"/>
                    <a:pt x="361" y="263"/>
                  </a:cubicBezTo>
                  <a:cubicBezTo>
                    <a:pt x="361" y="288"/>
                    <a:pt x="352" y="313"/>
                    <a:pt x="332" y="332"/>
                  </a:cubicBezTo>
                  <a:cubicBezTo>
                    <a:pt x="318" y="347"/>
                    <a:pt x="300" y="356"/>
                    <a:pt x="282" y="359"/>
                  </a:cubicBezTo>
                  <a:cubicBezTo>
                    <a:pt x="274" y="361"/>
                    <a:pt x="266" y="362"/>
                    <a:pt x="258" y="362"/>
                  </a:cubicBezTo>
                  <a:cubicBezTo>
                    <a:pt x="232" y="362"/>
                    <a:pt x="206" y="352"/>
                    <a:pt x="186" y="332"/>
                  </a:cubicBezTo>
                  <a:cubicBezTo>
                    <a:pt x="176" y="322"/>
                    <a:pt x="168" y="309"/>
                    <a:pt x="163" y="296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5"/>
                    <a:pt x="163" y="295"/>
                    <a:pt x="163" y="295"/>
                  </a:cubicBezTo>
                  <a:cubicBezTo>
                    <a:pt x="162" y="291"/>
                    <a:pt x="161" y="287"/>
                    <a:pt x="159" y="284"/>
                  </a:cubicBezTo>
                  <a:cubicBezTo>
                    <a:pt x="158" y="280"/>
                    <a:pt x="155" y="277"/>
                    <a:pt x="153" y="275"/>
                  </a:cubicBezTo>
                  <a:cubicBezTo>
                    <a:pt x="148" y="270"/>
                    <a:pt x="141" y="267"/>
                    <a:pt x="135" y="26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228" y="627"/>
                    <a:pt x="540" y="768"/>
                    <a:pt x="888" y="772"/>
                  </a:cubicBezTo>
                  <a:cubicBezTo>
                    <a:pt x="888" y="577"/>
                    <a:pt x="888" y="577"/>
                    <a:pt x="888" y="577"/>
                  </a:cubicBezTo>
                  <a:cubicBezTo>
                    <a:pt x="888" y="576"/>
                    <a:pt x="888" y="576"/>
                    <a:pt x="888" y="576"/>
                  </a:cubicBezTo>
                  <a:cubicBezTo>
                    <a:pt x="888" y="574"/>
                    <a:pt x="889" y="572"/>
                    <a:pt x="891" y="570"/>
                  </a:cubicBezTo>
                  <a:close/>
                </a:path>
              </a:pathLst>
            </a:custGeom>
            <a:solidFill>
              <a:srgbClr val="B6850A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6118226" y="2970973"/>
              <a:ext cx="846138" cy="987425"/>
            </a:xfrm>
            <a:custGeom>
              <a:avLst/>
              <a:gdLst/>
              <a:ahLst/>
              <a:cxnLst>
                <a:cxn ang="0">
                  <a:pos x="255" y="140"/>
                </a:cxn>
                <a:cxn ang="0">
                  <a:pos x="253" y="141"/>
                </a:cxn>
                <a:cxn ang="0">
                  <a:pos x="253" y="141"/>
                </a:cxn>
                <a:cxn ang="0">
                  <a:pos x="245" y="140"/>
                </a:cxn>
                <a:cxn ang="0">
                  <a:pos x="248" y="140"/>
                </a:cxn>
                <a:cxn ang="0">
                  <a:pos x="247" y="139"/>
                </a:cxn>
                <a:cxn ang="0">
                  <a:pos x="246" y="139"/>
                </a:cxn>
                <a:cxn ang="0">
                  <a:pos x="246" y="138"/>
                </a:cxn>
                <a:cxn ang="0">
                  <a:pos x="218" y="124"/>
                </a:cxn>
                <a:cxn ang="0">
                  <a:pos x="208" y="110"/>
                </a:cxn>
                <a:cxn ang="0">
                  <a:pos x="208" y="110"/>
                </a:cxn>
                <a:cxn ang="0">
                  <a:pos x="207" y="109"/>
                </a:cxn>
                <a:cxn ang="0">
                  <a:pos x="207" y="109"/>
                </a:cxn>
                <a:cxn ang="0">
                  <a:pos x="184" y="66"/>
                </a:cxn>
                <a:cxn ang="0">
                  <a:pos x="111" y="44"/>
                </a:cxn>
                <a:cxn ang="0">
                  <a:pos x="44" y="129"/>
                </a:cxn>
                <a:cxn ang="0">
                  <a:pos x="67" y="184"/>
                </a:cxn>
                <a:cxn ang="0">
                  <a:pos x="106" y="206"/>
                </a:cxn>
                <a:cxn ang="0">
                  <a:pos x="124" y="217"/>
                </a:cxn>
                <a:cxn ang="0">
                  <a:pos x="140" y="248"/>
                </a:cxn>
                <a:cxn ang="0">
                  <a:pos x="140" y="249"/>
                </a:cxn>
                <a:cxn ang="0">
                  <a:pos x="133" y="253"/>
                </a:cxn>
                <a:cxn ang="0">
                  <a:pos x="137" y="254"/>
                </a:cxn>
                <a:cxn ang="0">
                  <a:pos x="138" y="258"/>
                </a:cxn>
                <a:cxn ang="0">
                  <a:pos x="138" y="260"/>
                </a:cxn>
                <a:cxn ang="0">
                  <a:pos x="200" y="893"/>
                </a:cxn>
                <a:cxn ang="0">
                  <a:pos x="398" y="872"/>
                </a:cxn>
                <a:cxn ang="0">
                  <a:pos x="392" y="852"/>
                </a:cxn>
                <a:cxn ang="0">
                  <a:pos x="392" y="852"/>
                </a:cxn>
                <a:cxn ang="0">
                  <a:pos x="381" y="806"/>
                </a:cxn>
                <a:cxn ang="0">
                  <a:pos x="414" y="731"/>
                </a:cxn>
                <a:cxn ang="0">
                  <a:pos x="546" y="726"/>
                </a:cxn>
                <a:cxn ang="0">
                  <a:pos x="577" y="848"/>
                </a:cxn>
                <a:cxn ang="0">
                  <a:pos x="576" y="849"/>
                </a:cxn>
                <a:cxn ang="0">
                  <a:pos x="569" y="872"/>
                </a:cxn>
                <a:cxn ang="0">
                  <a:pos x="766" y="893"/>
                </a:cxn>
                <a:cxn ang="0">
                  <a:pos x="261" y="138"/>
                </a:cxn>
              </a:cxnLst>
              <a:rect l="0" t="0" r="r" b="b"/>
              <a:pathLst>
                <a:path w="766" h="893">
                  <a:moveTo>
                    <a:pt x="255" y="140"/>
                  </a:move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0"/>
                    <a:pt x="247" y="140"/>
                    <a:pt x="246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5" y="138"/>
                    <a:pt x="245" y="138"/>
                    <a:pt x="244" y="138"/>
                  </a:cubicBezTo>
                  <a:cubicBezTo>
                    <a:pt x="235" y="136"/>
                    <a:pt x="225" y="131"/>
                    <a:pt x="218" y="124"/>
                  </a:cubicBezTo>
                  <a:cubicBezTo>
                    <a:pt x="214" y="120"/>
                    <a:pt x="210" y="115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5" y="104"/>
                    <a:pt x="204" y="99"/>
                    <a:pt x="203" y="95"/>
                  </a:cubicBezTo>
                  <a:cubicBezTo>
                    <a:pt x="199" y="85"/>
                    <a:pt x="193" y="75"/>
                    <a:pt x="184" y="66"/>
                  </a:cubicBezTo>
                  <a:cubicBezTo>
                    <a:pt x="168" y="50"/>
                    <a:pt x="147" y="42"/>
                    <a:pt x="126" y="42"/>
                  </a:cubicBezTo>
                  <a:cubicBezTo>
                    <a:pt x="121" y="42"/>
                    <a:pt x="116" y="43"/>
                    <a:pt x="111" y="44"/>
                  </a:cubicBezTo>
                  <a:cubicBezTo>
                    <a:pt x="96" y="47"/>
                    <a:pt x="81" y="55"/>
                    <a:pt x="69" y="67"/>
                  </a:cubicBezTo>
                  <a:cubicBezTo>
                    <a:pt x="52" y="84"/>
                    <a:pt x="44" y="106"/>
                    <a:pt x="44" y="129"/>
                  </a:cubicBezTo>
                  <a:cubicBezTo>
                    <a:pt x="44" y="132"/>
                    <a:pt x="44" y="134"/>
                    <a:pt x="44" y="137"/>
                  </a:cubicBezTo>
                  <a:cubicBezTo>
                    <a:pt x="46" y="154"/>
                    <a:pt x="54" y="170"/>
                    <a:pt x="67" y="184"/>
                  </a:cubicBezTo>
                  <a:cubicBezTo>
                    <a:pt x="76" y="193"/>
                    <a:pt x="87" y="199"/>
                    <a:pt x="99" y="203"/>
                  </a:cubicBezTo>
                  <a:cubicBezTo>
                    <a:pt x="101" y="204"/>
                    <a:pt x="104" y="205"/>
                    <a:pt x="106" y="206"/>
                  </a:cubicBezTo>
                  <a:cubicBezTo>
                    <a:pt x="113" y="208"/>
                    <a:pt x="119" y="212"/>
                    <a:pt x="124" y="217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32" y="225"/>
                    <a:pt x="137" y="235"/>
                    <a:pt x="139" y="245"/>
                  </a:cubicBezTo>
                  <a:cubicBezTo>
                    <a:pt x="139" y="246"/>
                    <a:pt x="140" y="247"/>
                    <a:pt x="140" y="248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0"/>
                    <a:pt x="136" y="251"/>
                    <a:pt x="136" y="251"/>
                  </a:cubicBezTo>
                  <a:cubicBezTo>
                    <a:pt x="136" y="252"/>
                    <a:pt x="133" y="253"/>
                    <a:pt x="133" y="253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7" y="254"/>
                    <a:pt x="137" y="254"/>
                  </a:cubicBezTo>
                  <a:cubicBezTo>
                    <a:pt x="137" y="256"/>
                    <a:pt x="138" y="257"/>
                    <a:pt x="138" y="258"/>
                  </a:cubicBezTo>
                  <a:cubicBezTo>
                    <a:pt x="138" y="258"/>
                    <a:pt x="139" y="258"/>
                    <a:pt x="138" y="258"/>
                  </a:cubicBezTo>
                  <a:cubicBezTo>
                    <a:pt x="138" y="259"/>
                    <a:pt x="138" y="259"/>
                    <a:pt x="138" y="260"/>
                  </a:cubicBezTo>
                  <a:cubicBezTo>
                    <a:pt x="138" y="260"/>
                    <a:pt x="138" y="260"/>
                    <a:pt x="138" y="26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32" y="537"/>
                    <a:pt x="199" y="717"/>
                    <a:pt x="200" y="893"/>
                  </a:cubicBezTo>
                  <a:cubicBezTo>
                    <a:pt x="391" y="893"/>
                    <a:pt x="391" y="893"/>
                    <a:pt x="391" y="893"/>
                  </a:cubicBezTo>
                  <a:cubicBezTo>
                    <a:pt x="395" y="885"/>
                    <a:pt x="398" y="879"/>
                    <a:pt x="398" y="872"/>
                  </a:cubicBezTo>
                  <a:cubicBezTo>
                    <a:pt x="398" y="867"/>
                    <a:pt x="397" y="862"/>
                    <a:pt x="395" y="858"/>
                  </a:cubicBezTo>
                  <a:cubicBezTo>
                    <a:pt x="394" y="856"/>
                    <a:pt x="393" y="854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1"/>
                    <a:pt x="392" y="851"/>
                    <a:pt x="392" y="851"/>
                  </a:cubicBezTo>
                  <a:cubicBezTo>
                    <a:pt x="385" y="838"/>
                    <a:pt x="381" y="822"/>
                    <a:pt x="381" y="806"/>
                  </a:cubicBezTo>
                  <a:cubicBezTo>
                    <a:pt x="381" y="778"/>
                    <a:pt x="393" y="752"/>
                    <a:pt x="412" y="733"/>
                  </a:cubicBezTo>
                  <a:cubicBezTo>
                    <a:pt x="413" y="733"/>
                    <a:pt x="413" y="732"/>
                    <a:pt x="414" y="731"/>
                  </a:cubicBezTo>
                  <a:cubicBezTo>
                    <a:pt x="431" y="714"/>
                    <a:pt x="456" y="703"/>
                    <a:pt x="483" y="703"/>
                  </a:cubicBezTo>
                  <a:cubicBezTo>
                    <a:pt x="507" y="703"/>
                    <a:pt x="529" y="711"/>
                    <a:pt x="546" y="726"/>
                  </a:cubicBezTo>
                  <a:cubicBezTo>
                    <a:pt x="570" y="744"/>
                    <a:pt x="586" y="774"/>
                    <a:pt x="586" y="806"/>
                  </a:cubicBezTo>
                  <a:cubicBezTo>
                    <a:pt x="586" y="821"/>
                    <a:pt x="582" y="835"/>
                    <a:pt x="577" y="848"/>
                  </a:cubicBezTo>
                  <a:cubicBezTo>
                    <a:pt x="577" y="848"/>
                    <a:pt x="576" y="848"/>
                    <a:pt x="576" y="849"/>
                  </a:cubicBezTo>
                  <a:cubicBezTo>
                    <a:pt x="576" y="849"/>
                    <a:pt x="576" y="849"/>
                    <a:pt x="576" y="849"/>
                  </a:cubicBezTo>
                  <a:cubicBezTo>
                    <a:pt x="574" y="853"/>
                    <a:pt x="572" y="856"/>
                    <a:pt x="570" y="860"/>
                  </a:cubicBezTo>
                  <a:cubicBezTo>
                    <a:pt x="569" y="863"/>
                    <a:pt x="569" y="868"/>
                    <a:pt x="569" y="872"/>
                  </a:cubicBezTo>
                  <a:cubicBezTo>
                    <a:pt x="569" y="879"/>
                    <a:pt x="571" y="885"/>
                    <a:pt x="575" y="893"/>
                  </a:cubicBezTo>
                  <a:cubicBezTo>
                    <a:pt x="766" y="893"/>
                    <a:pt x="766" y="893"/>
                    <a:pt x="766" y="893"/>
                  </a:cubicBezTo>
                  <a:cubicBezTo>
                    <a:pt x="765" y="569"/>
                    <a:pt x="643" y="247"/>
                    <a:pt x="400" y="0"/>
                  </a:cubicBezTo>
                  <a:cubicBezTo>
                    <a:pt x="261" y="138"/>
                    <a:pt x="261" y="138"/>
                    <a:pt x="261" y="138"/>
                  </a:cubicBezTo>
                  <a:cubicBezTo>
                    <a:pt x="259" y="140"/>
                    <a:pt x="257" y="140"/>
                    <a:pt x="255" y="140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111876" y="3766310"/>
              <a:ext cx="852488" cy="1190625"/>
            </a:xfrm>
            <a:custGeom>
              <a:avLst/>
              <a:gdLst/>
              <a:ahLst/>
              <a:cxnLst>
                <a:cxn ang="0">
                  <a:pos x="569" y="184"/>
                </a:cxn>
                <a:cxn ang="0">
                  <a:pos x="570" y="182"/>
                </a:cxn>
                <a:cxn ang="0">
                  <a:pos x="567" y="180"/>
                </a:cxn>
                <a:cxn ang="0">
                  <a:pos x="565" y="178"/>
                </a:cxn>
                <a:cxn ang="0">
                  <a:pos x="564" y="177"/>
                </a:cxn>
                <a:cxn ang="0">
                  <a:pos x="563" y="176"/>
                </a:cxn>
                <a:cxn ang="0">
                  <a:pos x="562" y="175"/>
                </a:cxn>
                <a:cxn ang="0">
                  <a:pos x="557" y="129"/>
                </a:cxn>
                <a:cxn ang="0">
                  <a:pos x="557" y="129"/>
                </a:cxn>
                <a:cxn ang="0">
                  <a:pos x="557" y="128"/>
                </a:cxn>
                <a:cxn ang="0">
                  <a:pos x="557" y="128"/>
                </a:cxn>
                <a:cxn ang="0">
                  <a:pos x="564" y="115"/>
                </a:cxn>
                <a:cxn ang="0">
                  <a:pos x="547" y="23"/>
                </a:cxn>
                <a:cxn ang="0">
                  <a:pos x="488" y="0"/>
                </a:cxn>
                <a:cxn ang="0">
                  <a:pos x="405" y="82"/>
                </a:cxn>
                <a:cxn ang="0">
                  <a:pos x="415" y="125"/>
                </a:cxn>
                <a:cxn ang="0">
                  <a:pos x="418" y="146"/>
                </a:cxn>
                <a:cxn ang="0">
                  <a:pos x="410" y="179"/>
                </a:cxn>
                <a:cxn ang="0">
                  <a:pos x="409" y="182"/>
                </a:cxn>
                <a:cxn ang="0">
                  <a:pos x="409" y="181"/>
                </a:cxn>
                <a:cxn ang="0">
                  <a:pos x="407" y="183"/>
                </a:cxn>
                <a:cxn ang="0">
                  <a:pos x="406" y="184"/>
                </a:cxn>
                <a:cxn ang="0">
                  <a:pos x="402" y="186"/>
                </a:cxn>
                <a:cxn ang="0">
                  <a:pos x="401" y="190"/>
                </a:cxn>
                <a:cxn ang="0">
                  <a:pos x="205" y="190"/>
                </a:cxn>
                <a:cxn ang="0">
                  <a:pos x="136" y="811"/>
                </a:cxn>
                <a:cxn ang="0">
                  <a:pos x="162" y="789"/>
                </a:cxn>
                <a:cxn ang="0">
                  <a:pos x="163" y="783"/>
                </a:cxn>
                <a:cxn ang="0">
                  <a:pos x="163" y="782"/>
                </a:cxn>
                <a:cxn ang="0">
                  <a:pos x="259" y="713"/>
                </a:cxn>
                <a:cxn ang="0">
                  <a:pos x="362" y="816"/>
                </a:cxn>
                <a:cxn ang="0">
                  <a:pos x="297" y="911"/>
                </a:cxn>
                <a:cxn ang="0">
                  <a:pos x="295" y="911"/>
                </a:cxn>
                <a:cxn ang="0">
                  <a:pos x="275" y="921"/>
                </a:cxn>
                <a:cxn ang="0">
                  <a:pos x="400" y="1076"/>
                </a:cxn>
                <a:cxn ang="0">
                  <a:pos x="576" y="190"/>
                </a:cxn>
                <a:cxn ang="0">
                  <a:pos x="569" y="186"/>
                </a:cxn>
              </a:cxnLst>
              <a:rect l="0" t="0" r="r" b="b"/>
              <a:pathLst>
                <a:path w="771" h="1076">
                  <a:moveTo>
                    <a:pt x="569" y="186"/>
                  </a:moveTo>
                  <a:cubicBezTo>
                    <a:pt x="569" y="184"/>
                    <a:pt x="569" y="184"/>
                    <a:pt x="569" y="184"/>
                  </a:cubicBezTo>
                  <a:cubicBezTo>
                    <a:pt x="569" y="183"/>
                    <a:pt x="569" y="183"/>
                    <a:pt x="569" y="183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66" y="181"/>
                    <a:pt x="567" y="181"/>
                    <a:pt x="567" y="180"/>
                  </a:cubicBezTo>
                  <a:cubicBezTo>
                    <a:pt x="566" y="180"/>
                    <a:pt x="566" y="180"/>
                    <a:pt x="566" y="180"/>
                  </a:cubicBezTo>
                  <a:cubicBezTo>
                    <a:pt x="565" y="178"/>
                    <a:pt x="565" y="178"/>
                    <a:pt x="565" y="178"/>
                  </a:cubicBezTo>
                  <a:cubicBezTo>
                    <a:pt x="564" y="178"/>
                    <a:pt x="564" y="178"/>
                    <a:pt x="564" y="178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5"/>
                    <a:pt x="563" y="175"/>
                    <a:pt x="562" y="175"/>
                  </a:cubicBezTo>
                  <a:cubicBezTo>
                    <a:pt x="557" y="166"/>
                    <a:pt x="554" y="157"/>
                    <a:pt x="554" y="146"/>
                  </a:cubicBezTo>
                  <a:cubicBezTo>
                    <a:pt x="554" y="140"/>
                    <a:pt x="555" y="134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9" y="123"/>
                    <a:pt x="561" y="119"/>
                    <a:pt x="564" y="115"/>
                  </a:cubicBezTo>
                  <a:cubicBezTo>
                    <a:pt x="568" y="105"/>
                    <a:pt x="571" y="94"/>
                    <a:pt x="571" y="82"/>
                  </a:cubicBezTo>
                  <a:cubicBezTo>
                    <a:pt x="571" y="59"/>
                    <a:pt x="562" y="38"/>
                    <a:pt x="547" y="23"/>
                  </a:cubicBezTo>
                  <a:cubicBezTo>
                    <a:pt x="545" y="22"/>
                    <a:pt x="543" y="20"/>
                    <a:pt x="541" y="18"/>
                  </a:cubicBezTo>
                  <a:cubicBezTo>
                    <a:pt x="527" y="7"/>
                    <a:pt x="508" y="0"/>
                    <a:pt x="488" y="0"/>
                  </a:cubicBezTo>
                  <a:cubicBezTo>
                    <a:pt x="465" y="0"/>
                    <a:pt x="443" y="10"/>
                    <a:pt x="428" y="25"/>
                  </a:cubicBezTo>
                  <a:cubicBezTo>
                    <a:pt x="414" y="40"/>
                    <a:pt x="405" y="60"/>
                    <a:pt x="405" y="82"/>
                  </a:cubicBezTo>
                  <a:cubicBezTo>
                    <a:pt x="405" y="95"/>
                    <a:pt x="408" y="107"/>
                    <a:pt x="413" y="118"/>
                  </a:cubicBezTo>
                  <a:cubicBezTo>
                    <a:pt x="415" y="120"/>
                    <a:pt x="414" y="122"/>
                    <a:pt x="415" y="125"/>
                  </a:cubicBezTo>
                  <a:cubicBezTo>
                    <a:pt x="418" y="131"/>
                    <a:pt x="418" y="138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57"/>
                    <a:pt x="416" y="167"/>
                    <a:pt x="410" y="176"/>
                  </a:cubicBezTo>
                  <a:cubicBezTo>
                    <a:pt x="410" y="177"/>
                    <a:pt x="410" y="178"/>
                    <a:pt x="410" y="179"/>
                  </a:cubicBezTo>
                  <a:cubicBezTo>
                    <a:pt x="410" y="180"/>
                    <a:pt x="410" y="180"/>
                    <a:pt x="410" y="180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2"/>
                    <a:pt x="408" y="182"/>
                    <a:pt x="407" y="183"/>
                  </a:cubicBezTo>
                  <a:cubicBezTo>
                    <a:pt x="407" y="184"/>
                    <a:pt x="407" y="184"/>
                    <a:pt x="407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5" y="185"/>
                    <a:pt x="403" y="186"/>
                    <a:pt x="402" y="186"/>
                  </a:cubicBezTo>
                  <a:cubicBezTo>
                    <a:pt x="402" y="186"/>
                    <a:pt x="402" y="188"/>
                    <a:pt x="402" y="188"/>
                  </a:cubicBezTo>
                  <a:cubicBezTo>
                    <a:pt x="401" y="188"/>
                    <a:pt x="401" y="190"/>
                    <a:pt x="401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1" y="374"/>
                    <a:pt x="124" y="550"/>
                    <a:pt x="0" y="675"/>
                  </a:cubicBezTo>
                  <a:cubicBezTo>
                    <a:pt x="136" y="811"/>
                    <a:pt x="136" y="811"/>
                    <a:pt x="136" y="811"/>
                  </a:cubicBezTo>
                  <a:cubicBezTo>
                    <a:pt x="143" y="809"/>
                    <a:pt x="149" y="806"/>
                    <a:pt x="154" y="801"/>
                  </a:cubicBezTo>
                  <a:cubicBezTo>
                    <a:pt x="157" y="797"/>
                    <a:pt x="160" y="793"/>
                    <a:pt x="162" y="789"/>
                  </a:cubicBezTo>
                  <a:cubicBezTo>
                    <a:pt x="162" y="787"/>
                    <a:pt x="163" y="785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2"/>
                    <a:pt x="163" y="782"/>
                    <a:pt x="163" y="782"/>
                  </a:cubicBezTo>
                  <a:cubicBezTo>
                    <a:pt x="168" y="768"/>
                    <a:pt x="177" y="755"/>
                    <a:pt x="188" y="743"/>
                  </a:cubicBezTo>
                  <a:cubicBezTo>
                    <a:pt x="208" y="724"/>
                    <a:pt x="233" y="713"/>
                    <a:pt x="259" y="713"/>
                  </a:cubicBezTo>
                  <a:cubicBezTo>
                    <a:pt x="286" y="713"/>
                    <a:pt x="312" y="723"/>
                    <a:pt x="332" y="743"/>
                  </a:cubicBezTo>
                  <a:cubicBezTo>
                    <a:pt x="352" y="763"/>
                    <a:pt x="362" y="790"/>
                    <a:pt x="362" y="816"/>
                  </a:cubicBezTo>
                  <a:cubicBezTo>
                    <a:pt x="362" y="842"/>
                    <a:pt x="352" y="868"/>
                    <a:pt x="332" y="888"/>
                  </a:cubicBezTo>
                  <a:cubicBezTo>
                    <a:pt x="322" y="898"/>
                    <a:pt x="310" y="906"/>
                    <a:pt x="297" y="911"/>
                  </a:cubicBezTo>
                  <a:cubicBezTo>
                    <a:pt x="296" y="911"/>
                    <a:pt x="296" y="911"/>
                    <a:pt x="296" y="911"/>
                  </a:cubicBezTo>
                  <a:cubicBezTo>
                    <a:pt x="296" y="911"/>
                    <a:pt x="296" y="911"/>
                    <a:pt x="295" y="911"/>
                  </a:cubicBezTo>
                  <a:cubicBezTo>
                    <a:pt x="291" y="912"/>
                    <a:pt x="288" y="913"/>
                    <a:pt x="284" y="915"/>
                  </a:cubicBezTo>
                  <a:cubicBezTo>
                    <a:pt x="281" y="916"/>
                    <a:pt x="278" y="918"/>
                    <a:pt x="275" y="921"/>
                  </a:cubicBezTo>
                  <a:cubicBezTo>
                    <a:pt x="270" y="926"/>
                    <a:pt x="267" y="933"/>
                    <a:pt x="266" y="939"/>
                  </a:cubicBezTo>
                  <a:cubicBezTo>
                    <a:pt x="400" y="1076"/>
                    <a:pt x="400" y="1076"/>
                    <a:pt x="400" y="1076"/>
                  </a:cubicBezTo>
                  <a:cubicBezTo>
                    <a:pt x="627" y="847"/>
                    <a:pt x="767" y="534"/>
                    <a:pt x="771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3" y="190"/>
                    <a:pt x="571" y="187"/>
                    <a:pt x="569" y="186"/>
                  </a:cubicBezTo>
                  <a:close/>
                </a:path>
              </a:pathLst>
            </a:custGeom>
            <a:solidFill>
              <a:schemeClr val="bg2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5359401" y="2547110"/>
              <a:ext cx="1185863" cy="854075"/>
            </a:xfrm>
            <a:custGeom>
              <a:avLst/>
              <a:gdLst/>
              <a:ahLst/>
              <a:cxnLst>
                <a:cxn ang="0">
                  <a:pos x="182" y="202"/>
                </a:cxn>
                <a:cxn ang="0">
                  <a:pos x="182" y="205"/>
                </a:cxn>
                <a:cxn ang="0">
                  <a:pos x="180" y="206"/>
                </a:cxn>
                <a:cxn ang="0">
                  <a:pos x="178" y="207"/>
                </a:cxn>
                <a:cxn ang="0">
                  <a:pos x="177" y="207"/>
                </a:cxn>
                <a:cxn ang="0">
                  <a:pos x="176" y="208"/>
                </a:cxn>
                <a:cxn ang="0">
                  <a:pos x="174" y="209"/>
                </a:cxn>
                <a:cxn ang="0">
                  <a:pos x="128" y="214"/>
                </a:cxn>
                <a:cxn ang="0">
                  <a:pos x="128" y="214"/>
                </a:cxn>
                <a:cxn ang="0">
                  <a:pos x="128" y="214"/>
                </a:cxn>
                <a:cxn ang="0">
                  <a:pos x="128" y="214"/>
                </a:cxn>
                <a:cxn ang="0">
                  <a:pos x="115" y="207"/>
                </a:cxn>
                <a:cxn ang="0">
                  <a:pos x="23" y="224"/>
                </a:cxn>
                <a:cxn ang="0">
                  <a:pos x="0" y="283"/>
                </a:cxn>
                <a:cxn ang="0">
                  <a:pos x="81" y="366"/>
                </a:cxn>
                <a:cxn ang="0">
                  <a:pos x="124" y="356"/>
                </a:cxn>
                <a:cxn ang="0">
                  <a:pos x="146" y="353"/>
                </a:cxn>
                <a:cxn ang="0">
                  <a:pos x="178" y="361"/>
                </a:cxn>
                <a:cxn ang="0">
                  <a:pos x="179" y="362"/>
                </a:cxn>
                <a:cxn ang="0">
                  <a:pos x="179" y="362"/>
                </a:cxn>
                <a:cxn ang="0">
                  <a:pos x="182" y="364"/>
                </a:cxn>
                <a:cxn ang="0">
                  <a:pos x="183" y="365"/>
                </a:cxn>
                <a:cxn ang="0">
                  <a:pos x="186" y="369"/>
                </a:cxn>
                <a:cxn ang="0">
                  <a:pos x="183" y="370"/>
                </a:cxn>
                <a:cxn ang="0">
                  <a:pos x="183" y="566"/>
                </a:cxn>
                <a:cxn ang="0">
                  <a:pos x="810" y="636"/>
                </a:cxn>
                <a:cxn ang="0">
                  <a:pos x="810" y="635"/>
                </a:cxn>
                <a:cxn ang="0">
                  <a:pos x="810" y="633"/>
                </a:cxn>
                <a:cxn ang="0">
                  <a:pos x="790" y="609"/>
                </a:cxn>
                <a:cxn ang="0">
                  <a:pos x="791" y="609"/>
                </a:cxn>
                <a:cxn ang="0">
                  <a:pos x="785" y="609"/>
                </a:cxn>
                <a:cxn ang="0">
                  <a:pos x="784" y="609"/>
                </a:cxn>
                <a:cxn ang="0">
                  <a:pos x="744" y="584"/>
                </a:cxn>
                <a:cxn ang="0">
                  <a:pos x="714" y="509"/>
                </a:cxn>
                <a:cxn ang="0">
                  <a:pos x="794" y="413"/>
                </a:cxn>
                <a:cxn ang="0">
                  <a:pos x="889" y="440"/>
                </a:cxn>
                <a:cxn ang="0">
                  <a:pos x="912" y="476"/>
                </a:cxn>
                <a:cxn ang="0">
                  <a:pos x="916" y="488"/>
                </a:cxn>
                <a:cxn ang="0">
                  <a:pos x="940" y="507"/>
                </a:cxn>
                <a:cxn ang="0">
                  <a:pos x="183" y="0"/>
                </a:cxn>
                <a:cxn ang="0">
                  <a:pos x="183" y="196"/>
                </a:cxn>
              </a:cxnLst>
              <a:rect l="0" t="0" r="r" b="b"/>
              <a:pathLst>
                <a:path w="1073" h="772">
                  <a:moveTo>
                    <a:pt x="182" y="202"/>
                  </a:moveTo>
                  <a:cubicBezTo>
                    <a:pt x="182" y="202"/>
                    <a:pt x="182" y="202"/>
                    <a:pt x="182" y="202"/>
                  </a:cubicBezTo>
                  <a:cubicBezTo>
                    <a:pt x="182" y="204"/>
                    <a:pt x="182" y="204"/>
                    <a:pt x="182" y="204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80" y="206"/>
                    <a:pt x="180" y="206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5" y="208"/>
                    <a:pt x="175" y="208"/>
                    <a:pt x="174" y="209"/>
                  </a:cubicBezTo>
                  <a:cubicBezTo>
                    <a:pt x="166" y="214"/>
                    <a:pt x="156" y="217"/>
                    <a:pt x="146" y="217"/>
                  </a:cubicBezTo>
                  <a:cubicBezTo>
                    <a:pt x="140" y="217"/>
                    <a:pt x="134" y="216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3" y="212"/>
                    <a:pt x="118" y="210"/>
                    <a:pt x="115" y="207"/>
                  </a:cubicBezTo>
                  <a:cubicBezTo>
                    <a:pt x="105" y="203"/>
                    <a:pt x="93" y="200"/>
                    <a:pt x="81" y="200"/>
                  </a:cubicBezTo>
                  <a:cubicBezTo>
                    <a:pt x="59" y="200"/>
                    <a:pt x="38" y="209"/>
                    <a:pt x="23" y="224"/>
                  </a:cubicBezTo>
                  <a:cubicBezTo>
                    <a:pt x="21" y="226"/>
                    <a:pt x="20" y="228"/>
                    <a:pt x="18" y="230"/>
                  </a:cubicBezTo>
                  <a:cubicBezTo>
                    <a:pt x="7" y="244"/>
                    <a:pt x="0" y="263"/>
                    <a:pt x="0" y="283"/>
                  </a:cubicBezTo>
                  <a:cubicBezTo>
                    <a:pt x="0" y="306"/>
                    <a:pt x="10" y="328"/>
                    <a:pt x="25" y="343"/>
                  </a:cubicBezTo>
                  <a:cubicBezTo>
                    <a:pt x="40" y="357"/>
                    <a:pt x="59" y="366"/>
                    <a:pt x="81" y="366"/>
                  </a:cubicBezTo>
                  <a:cubicBezTo>
                    <a:pt x="94" y="366"/>
                    <a:pt x="107" y="363"/>
                    <a:pt x="118" y="358"/>
                  </a:cubicBezTo>
                  <a:cubicBezTo>
                    <a:pt x="120" y="356"/>
                    <a:pt x="122" y="357"/>
                    <a:pt x="124" y="356"/>
                  </a:cubicBezTo>
                  <a:cubicBezTo>
                    <a:pt x="131" y="353"/>
                    <a:pt x="138" y="353"/>
                    <a:pt x="14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57" y="353"/>
                    <a:pt x="167" y="355"/>
                    <a:pt x="175" y="361"/>
                  </a:cubicBezTo>
                  <a:cubicBezTo>
                    <a:pt x="176" y="361"/>
                    <a:pt x="177" y="361"/>
                    <a:pt x="178" y="361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81" y="362"/>
                    <a:pt x="181" y="363"/>
                    <a:pt x="182" y="364"/>
                  </a:cubicBezTo>
                  <a:cubicBezTo>
                    <a:pt x="183" y="364"/>
                    <a:pt x="183" y="364"/>
                    <a:pt x="183" y="364"/>
                  </a:cubicBezTo>
                  <a:cubicBezTo>
                    <a:pt x="183" y="365"/>
                    <a:pt x="183" y="365"/>
                    <a:pt x="183" y="365"/>
                  </a:cubicBezTo>
                  <a:cubicBezTo>
                    <a:pt x="184" y="365"/>
                    <a:pt x="184" y="365"/>
                    <a:pt x="184" y="365"/>
                  </a:cubicBezTo>
                  <a:cubicBezTo>
                    <a:pt x="185" y="366"/>
                    <a:pt x="185" y="368"/>
                    <a:pt x="186" y="369"/>
                  </a:cubicBezTo>
                  <a:cubicBezTo>
                    <a:pt x="186" y="369"/>
                    <a:pt x="184" y="369"/>
                    <a:pt x="184" y="369"/>
                  </a:cubicBezTo>
                  <a:cubicBezTo>
                    <a:pt x="184" y="370"/>
                    <a:pt x="183" y="370"/>
                    <a:pt x="183" y="370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3" y="566"/>
                    <a:pt x="183" y="566"/>
                    <a:pt x="183" y="566"/>
                  </a:cubicBezTo>
                  <a:cubicBezTo>
                    <a:pt x="375" y="570"/>
                    <a:pt x="547" y="648"/>
                    <a:pt x="673" y="772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5"/>
                    <a:pt x="810" y="635"/>
                  </a:cubicBezTo>
                  <a:cubicBezTo>
                    <a:pt x="810" y="634"/>
                    <a:pt x="810" y="634"/>
                    <a:pt x="810" y="634"/>
                  </a:cubicBezTo>
                  <a:cubicBezTo>
                    <a:pt x="810" y="634"/>
                    <a:pt x="810" y="633"/>
                    <a:pt x="810" y="633"/>
                  </a:cubicBezTo>
                  <a:cubicBezTo>
                    <a:pt x="808" y="628"/>
                    <a:pt x="806" y="622"/>
                    <a:pt x="801" y="617"/>
                  </a:cubicBezTo>
                  <a:cubicBezTo>
                    <a:pt x="798" y="614"/>
                    <a:pt x="794" y="613"/>
                    <a:pt x="790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10"/>
                    <a:pt x="791" y="610"/>
                    <a:pt x="791" y="610"/>
                  </a:cubicBezTo>
                  <a:cubicBezTo>
                    <a:pt x="787" y="609"/>
                    <a:pt x="787" y="609"/>
                    <a:pt x="785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3" y="609"/>
                    <a:pt x="783" y="609"/>
                    <a:pt x="783" y="609"/>
                  </a:cubicBezTo>
                  <a:cubicBezTo>
                    <a:pt x="769" y="604"/>
                    <a:pt x="756" y="596"/>
                    <a:pt x="744" y="584"/>
                  </a:cubicBezTo>
                  <a:cubicBezTo>
                    <a:pt x="727" y="567"/>
                    <a:pt x="717" y="545"/>
                    <a:pt x="715" y="522"/>
                  </a:cubicBezTo>
                  <a:cubicBezTo>
                    <a:pt x="714" y="518"/>
                    <a:pt x="714" y="513"/>
                    <a:pt x="714" y="509"/>
                  </a:cubicBezTo>
                  <a:cubicBezTo>
                    <a:pt x="714" y="484"/>
                    <a:pt x="723" y="459"/>
                    <a:pt x="743" y="440"/>
                  </a:cubicBezTo>
                  <a:cubicBezTo>
                    <a:pt x="757" y="425"/>
                    <a:pt x="775" y="416"/>
                    <a:pt x="794" y="413"/>
                  </a:cubicBezTo>
                  <a:cubicBezTo>
                    <a:pt x="802" y="411"/>
                    <a:pt x="810" y="410"/>
                    <a:pt x="818" y="410"/>
                  </a:cubicBezTo>
                  <a:cubicBezTo>
                    <a:pt x="843" y="410"/>
                    <a:pt x="869" y="420"/>
                    <a:pt x="889" y="440"/>
                  </a:cubicBezTo>
                  <a:cubicBezTo>
                    <a:pt x="899" y="450"/>
                    <a:pt x="907" y="463"/>
                    <a:pt x="912" y="476"/>
                  </a:cubicBezTo>
                  <a:cubicBezTo>
                    <a:pt x="912" y="476"/>
                    <a:pt x="912" y="476"/>
                    <a:pt x="912" y="476"/>
                  </a:cubicBezTo>
                  <a:cubicBezTo>
                    <a:pt x="912" y="476"/>
                    <a:pt x="912" y="477"/>
                    <a:pt x="912" y="477"/>
                  </a:cubicBezTo>
                  <a:cubicBezTo>
                    <a:pt x="913" y="481"/>
                    <a:pt x="914" y="485"/>
                    <a:pt x="916" y="488"/>
                  </a:cubicBezTo>
                  <a:cubicBezTo>
                    <a:pt x="917" y="492"/>
                    <a:pt x="920" y="495"/>
                    <a:pt x="922" y="497"/>
                  </a:cubicBezTo>
                  <a:cubicBezTo>
                    <a:pt x="927" y="502"/>
                    <a:pt x="934" y="505"/>
                    <a:pt x="940" y="507"/>
                  </a:cubicBezTo>
                  <a:cubicBezTo>
                    <a:pt x="1073" y="372"/>
                    <a:pt x="1073" y="372"/>
                    <a:pt x="1073" y="372"/>
                  </a:cubicBezTo>
                  <a:cubicBezTo>
                    <a:pt x="845" y="145"/>
                    <a:pt x="531" y="4"/>
                    <a:pt x="183" y="0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3" y="198"/>
                    <a:pt x="184" y="200"/>
                    <a:pt x="182" y="202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5553076" y="4525135"/>
              <a:ext cx="985838" cy="846138"/>
            </a:xfrm>
            <a:custGeom>
              <a:avLst/>
              <a:gdLst/>
              <a:ahLst/>
              <a:cxnLst>
                <a:cxn ang="0">
                  <a:pos x="753" y="255"/>
                </a:cxn>
                <a:cxn ang="0">
                  <a:pos x="748" y="254"/>
                </a:cxn>
                <a:cxn ang="0">
                  <a:pos x="748" y="254"/>
                </a:cxn>
                <a:cxn ang="0">
                  <a:pos x="748" y="254"/>
                </a:cxn>
                <a:cxn ang="0">
                  <a:pos x="752" y="250"/>
                </a:cxn>
                <a:cxn ang="0">
                  <a:pos x="754" y="248"/>
                </a:cxn>
                <a:cxn ang="0">
                  <a:pos x="754" y="247"/>
                </a:cxn>
                <a:cxn ang="0">
                  <a:pos x="755" y="246"/>
                </a:cxn>
                <a:cxn ang="0">
                  <a:pos x="769" y="218"/>
                </a:cxn>
                <a:cxn ang="0">
                  <a:pos x="783" y="208"/>
                </a:cxn>
                <a:cxn ang="0">
                  <a:pos x="783" y="208"/>
                </a:cxn>
                <a:cxn ang="0">
                  <a:pos x="784" y="208"/>
                </a:cxn>
                <a:cxn ang="0">
                  <a:pos x="784" y="208"/>
                </a:cxn>
                <a:cxn ang="0">
                  <a:pos x="827" y="185"/>
                </a:cxn>
                <a:cxn ang="0">
                  <a:pos x="827" y="68"/>
                </a:cxn>
                <a:cxn ang="0">
                  <a:pos x="709" y="68"/>
                </a:cxn>
                <a:cxn ang="0">
                  <a:pos x="687" y="106"/>
                </a:cxn>
                <a:cxn ang="0">
                  <a:pos x="676" y="125"/>
                </a:cxn>
                <a:cxn ang="0">
                  <a:pos x="645" y="140"/>
                </a:cxn>
                <a:cxn ang="0">
                  <a:pos x="643" y="140"/>
                </a:cxn>
                <a:cxn ang="0">
                  <a:pos x="643" y="140"/>
                </a:cxn>
                <a:cxn ang="0">
                  <a:pos x="639" y="140"/>
                </a:cxn>
                <a:cxn ang="0">
                  <a:pos x="638" y="140"/>
                </a:cxn>
                <a:cxn ang="0">
                  <a:pos x="492" y="0"/>
                </a:cxn>
                <a:cxn ang="0">
                  <a:pos x="0" y="390"/>
                </a:cxn>
                <a:cxn ang="0">
                  <a:pos x="36" y="394"/>
                </a:cxn>
                <a:cxn ang="0">
                  <a:pos x="42" y="391"/>
                </a:cxn>
                <a:cxn ang="0">
                  <a:pos x="43" y="390"/>
                </a:cxn>
                <a:cxn ang="0">
                  <a:pos x="161" y="411"/>
                </a:cxn>
                <a:cxn ang="0">
                  <a:pos x="192" y="482"/>
                </a:cxn>
                <a:cxn ang="0">
                  <a:pos x="88" y="585"/>
                </a:cxn>
                <a:cxn ang="0">
                  <a:pos x="46" y="575"/>
                </a:cxn>
                <a:cxn ang="0">
                  <a:pos x="35" y="569"/>
                </a:cxn>
                <a:cxn ang="0">
                  <a:pos x="0" y="574"/>
                </a:cxn>
                <a:cxn ang="0">
                  <a:pos x="892" y="400"/>
                </a:cxn>
                <a:cxn ang="0">
                  <a:pos x="753" y="256"/>
                </a:cxn>
              </a:cxnLst>
              <a:rect l="0" t="0" r="r" b="b"/>
              <a:pathLst>
                <a:path w="892" h="765">
                  <a:moveTo>
                    <a:pt x="753" y="256"/>
                  </a:moveTo>
                  <a:cubicBezTo>
                    <a:pt x="753" y="255"/>
                    <a:pt x="753" y="255"/>
                    <a:pt x="753" y="255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2"/>
                    <a:pt x="751" y="251"/>
                    <a:pt x="751" y="251"/>
                  </a:cubicBezTo>
                  <a:cubicBezTo>
                    <a:pt x="752" y="250"/>
                    <a:pt x="752" y="250"/>
                    <a:pt x="752" y="250"/>
                  </a:cubicBezTo>
                  <a:cubicBezTo>
                    <a:pt x="753" y="249"/>
                    <a:pt x="753" y="249"/>
                    <a:pt x="753" y="249"/>
                  </a:cubicBezTo>
                  <a:cubicBezTo>
                    <a:pt x="754" y="248"/>
                    <a:pt x="754" y="248"/>
                    <a:pt x="754" y="248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6"/>
                    <a:pt x="754" y="246"/>
                    <a:pt x="754" y="246"/>
                  </a:cubicBezTo>
                  <a:cubicBezTo>
                    <a:pt x="755" y="246"/>
                    <a:pt x="755" y="246"/>
                    <a:pt x="755" y="246"/>
                  </a:cubicBezTo>
                  <a:cubicBezTo>
                    <a:pt x="755" y="245"/>
                    <a:pt x="755" y="245"/>
                    <a:pt x="755" y="244"/>
                  </a:cubicBezTo>
                  <a:cubicBezTo>
                    <a:pt x="757" y="235"/>
                    <a:pt x="762" y="226"/>
                    <a:pt x="769" y="218"/>
                  </a:cubicBezTo>
                  <a:cubicBezTo>
                    <a:pt x="773" y="214"/>
                    <a:pt x="778" y="210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9" y="205"/>
                    <a:pt x="794" y="204"/>
                    <a:pt x="798" y="203"/>
                  </a:cubicBezTo>
                  <a:cubicBezTo>
                    <a:pt x="808" y="199"/>
                    <a:pt x="818" y="193"/>
                    <a:pt x="827" y="185"/>
                  </a:cubicBezTo>
                  <a:cubicBezTo>
                    <a:pt x="843" y="169"/>
                    <a:pt x="851" y="147"/>
                    <a:pt x="851" y="126"/>
                  </a:cubicBezTo>
                  <a:cubicBezTo>
                    <a:pt x="851" y="105"/>
                    <a:pt x="843" y="84"/>
                    <a:pt x="827" y="68"/>
                  </a:cubicBezTo>
                  <a:cubicBezTo>
                    <a:pt x="810" y="51"/>
                    <a:pt x="789" y="43"/>
                    <a:pt x="768" y="43"/>
                  </a:cubicBezTo>
                  <a:cubicBezTo>
                    <a:pt x="747" y="43"/>
                    <a:pt x="726" y="51"/>
                    <a:pt x="709" y="68"/>
                  </a:cubicBezTo>
                  <a:cubicBezTo>
                    <a:pt x="700" y="77"/>
                    <a:pt x="694" y="88"/>
                    <a:pt x="690" y="99"/>
                  </a:cubicBezTo>
                  <a:cubicBezTo>
                    <a:pt x="689" y="101"/>
                    <a:pt x="688" y="104"/>
                    <a:pt x="687" y="106"/>
                  </a:cubicBezTo>
                  <a:cubicBezTo>
                    <a:pt x="685" y="113"/>
                    <a:pt x="681" y="119"/>
                    <a:pt x="676" y="125"/>
                  </a:cubicBezTo>
                  <a:cubicBezTo>
                    <a:pt x="676" y="125"/>
                    <a:pt x="676" y="125"/>
                    <a:pt x="676" y="125"/>
                  </a:cubicBezTo>
                  <a:cubicBezTo>
                    <a:pt x="668" y="132"/>
                    <a:pt x="658" y="137"/>
                    <a:pt x="648" y="139"/>
                  </a:cubicBezTo>
                  <a:cubicBezTo>
                    <a:pt x="647" y="139"/>
                    <a:pt x="646" y="140"/>
                    <a:pt x="645" y="140"/>
                  </a:cubicBezTo>
                  <a:cubicBezTo>
                    <a:pt x="644" y="140"/>
                    <a:pt x="644" y="140"/>
                    <a:pt x="644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2" y="140"/>
                    <a:pt x="641" y="140"/>
                    <a:pt x="640" y="140"/>
                  </a:cubicBezTo>
                  <a:cubicBezTo>
                    <a:pt x="639" y="140"/>
                    <a:pt x="639" y="140"/>
                    <a:pt x="639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6" y="140"/>
                    <a:pt x="634" y="139"/>
                    <a:pt x="633" y="13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55" y="131"/>
                    <a:pt x="172" y="198"/>
                    <a:pt x="0" y="199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9" y="394"/>
                    <a:pt x="14" y="396"/>
                    <a:pt x="21" y="396"/>
                  </a:cubicBezTo>
                  <a:cubicBezTo>
                    <a:pt x="26" y="396"/>
                    <a:pt x="32" y="395"/>
                    <a:pt x="36" y="394"/>
                  </a:cubicBezTo>
                  <a:cubicBezTo>
                    <a:pt x="38" y="393"/>
                    <a:pt x="40" y="392"/>
                    <a:pt x="42" y="391"/>
                  </a:cubicBezTo>
                  <a:cubicBezTo>
                    <a:pt x="42" y="391"/>
                    <a:pt x="42" y="391"/>
                    <a:pt x="42" y="391"/>
                  </a:cubicBezTo>
                  <a:cubicBezTo>
                    <a:pt x="43" y="391"/>
                    <a:pt x="43" y="391"/>
                    <a:pt x="43" y="391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57" y="384"/>
                    <a:pt x="72" y="380"/>
                    <a:pt x="88" y="380"/>
                  </a:cubicBezTo>
                  <a:cubicBezTo>
                    <a:pt x="117" y="380"/>
                    <a:pt x="142" y="392"/>
                    <a:pt x="161" y="411"/>
                  </a:cubicBezTo>
                  <a:cubicBezTo>
                    <a:pt x="162" y="412"/>
                    <a:pt x="162" y="412"/>
                    <a:pt x="163" y="413"/>
                  </a:cubicBezTo>
                  <a:cubicBezTo>
                    <a:pt x="181" y="430"/>
                    <a:pt x="192" y="455"/>
                    <a:pt x="192" y="482"/>
                  </a:cubicBezTo>
                  <a:cubicBezTo>
                    <a:pt x="192" y="506"/>
                    <a:pt x="183" y="528"/>
                    <a:pt x="169" y="545"/>
                  </a:cubicBezTo>
                  <a:cubicBezTo>
                    <a:pt x="150" y="569"/>
                    <a:pt x="121" y="585"/>
                    <a:pt x="88" y="585"/>
                  </a:cubicBezTo>
                  <a:cubicBezTo>
                    <a:pt x="73" y="585"/>
                    <a:pt x="59" y="581"/>
                    <a:pt x="46" y="576"/>
                  </a:cubicBezTo>
                  <a:cubicBezTo>
                    <a:pt x="46" y="576"/>
                    <a:pt x="46" y="575"/>
                    <a:pt x="46" y="575"/>
                  </a:cubicBezTo>
                  <a:cubicBezTo>
                    <a:pt x="45" y="575"/>
                    <a:pt x="45" y="575"/>
                    <a:pt x="45" y="575"/>
                  </a:cubicBezTo>
                  <a:cubicBezTo>
                    <a:pt x="41" y="573"/>
                    <a:pt x="38" y="571"/>
                    <a:pt x="35" y="569"/>
                  </a:cubicBezTo>
                  <a:cubicBezTo>
                    <a:pt x="31" y="568"/>
                    <a:pt x="25" y="567"/>
                    <a:pt x="21" y="567"/>
                  </a:cubicBezTo>
                  <a:cubicBezTo>
                    <a:pt x="14" y="567"/>
                    <a:pt x="9" y="570"/>
                    <a:pt x="0" y="574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323" y="764"/>
                    <a:pt x="645" y="642"/>
                    <a:pt x="892" y="400"/>
                  </a:cubicBezTo>
                  <a:cubicBezTo>
                    <a:pt x="754" y="261"/>
                    <a:pt x="754" y="261"/>
                    <a:pt x="754" y="261"/>
                  </a:cubicBezTo>
                  <a:cubicBezTo>
                    <a:pt x="753" y="260"/>
                    <a:pt x="753" y="258"/>
                    <a:pt x="753" y="256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4140201" y="2964623"/>
              <a:ext cx="852488" cy="1187450"/>
            </a:xfrm>
            <a:custGeom>
              <a:avLst/>
              <a:gdLst/>
              <a:ahLst/>
              <a:cxnLst>
                <a:cxn ang="0">
                  <a:pos x="202" y="891"/>
                </a:cxn>
                <a:cxn ang="0">
                  <a:pos x="201" y="892"/>
                </a:cxn>
                <a:cxn ang="0">
                  <a:pos x="204" y="894"/>
                </a:cxn>
                <a:cxn ang="0">
                  <a:pos x="206" y="895"/>
                </a:cxn>
                <a:cxn ang="0">
                  <a:pos x="207" y="897"/>
                </a:cxn>
                <a:cxn ang="0">
                  <a:pos x="208" y="898"/>
                </a:cxn>
                <a:cxn ang="0">
                  <a:pos x="209" y="899"/>
                </a:cxn>
                <a:cxn ang="0">
                  <a:pos x="214" y="945"/>
                </a:cxn>
                <a:cxn ang="0">
                  <a:pos x="214" y="945"/>
                </a:cxn>
                <a:cxn ang="0">
                  <a:pos x="214" y="945"/>
                </a:cxn>
                <a:cxn ang="0">
                  <a:pos x="214" y="946"/>
                </a:cxn>
                <a:cxn ang="0">
                  <a:pos x="207" y="959"/>
                </a:cxn>
                <a:cxn ang="0">
                  <a:pos x="224" y="1051"/>
                </a:cxn>
                <a:cxn ang="0">
                  <a:pos x="283" y="1074"/>
                </a:cxn>
                <a:cxn ang="0">
                  <a:pos x="366" y="992"/>
                </a:cxn>
                <a:cxn ang="0">
                  <a:pos x="356" y="949"/>
                </a:cxn>
                <a:cxn ang="0">
                  <a:pos x="353" y="928"/>
                </a:cxn>
                <a:cxn ang="0">
                  <a:pos x="361" y="895"/>
                </a:cxn>
                <a:cxn ang="0">
                  <a:pos x="362" y="892"/>
                </a:cxn>
                <a:cxn ang="0">
                  <a:pos x="362" y="893"/>
                </a:cxn>
                <a:cxn ang="0">
                  <a:pos x="364" y="891"/>
                </a:cxn>
                <a:cxn ang="0">
                  <a:pos x="365" y="890"/>
                </a:cxn>
                <a:cxn ang="0">
                  <a:pos x="369" y="888"/>
                </a:cxn>
                <a:cxn ang="0">
                  <a:pos x="370" y="888"/>
                </a:cxn>
                <a:cxn ang="0">
                  <a:pos x="566" y="888"/>
                </a:cxn>
                <a:cxn ang="0">
                  <a:pos x="635" y="264"/>
                </a:cxn>
                <a:cxn ang="0">
                  <a:pos x="613" y="285"/>
                </a:cxn>
                <a:cxn ang="0">
                  <a:pos x="610" y="280"/>
                </a:cxn>
                <a:cxn ang="0">
                  <a:pos x="608" y="288"/>
                </a:cxn>
                <a:cxn ang="0">
                  <a:pos x="608" y="291"/>
                </a:cxn>
                <a:cxn ang="0">
                  <a:pos x="583" y="330"/>
                </a:cxn>
                <a:cxn ang="0">
                  <a:pos x="439" y="331"/>
                </a:cxn>
                <a:cxn ang="0">
                  <a:pos x="439" y="186"/>
                </a:cxn>
                <a:cxn ang="0">
                  <a:pos x="475" y="163"/>
                </a:cxn>
                <a:cxn ang="0">
                  <a:pos x="487" y="159"/>
                </a:cxn>
                <a:cxn ang="0">
                  <a:pos x="505" y="135"/>
                </a:cxn>
                <a:cxn ang="0">
                  <a:pos x="0" y="888"/>
                </a:cxn>
                <a:cxn ang="0">
                  <a:pos x="196" y="888"/>
                </a:cxn>
              </a:cxnLst>
              <a:rect l="0" t="0" r="r" b="b"/>
              <a:pathLst>
                <a:path w="771" h="1074">
                  <a:moveTo>
                    <a:pt x="202" y="890"/>
                  </a:moveTo>
                  <a:cubicBezTo>
                    <a:pt x="202" y="891"/>
                    <a:pt x="202" y="891"/>
                    <a:pt x="202" y="891"/>
                  </a:cubicBezTo>
                  <a:cubicBezTo>
                    <a:pt x="202" y="891"/>
                    <a:pt x="202" y="891"/>
                    <a:pt x="202" y="891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4" y="893"/>
                    <a:pt x="204" y="894"/>
                  </a:cubicBezTo>
                  <a:cubicBezTo>
                    <a:pt x="205" y="894"/>
                    <a:pt x="205" y="894"/>
                    <a:pt x="205" y="894"/>
                  </a:cubicBezTo>
                  <a:cubicBezTo>
                    <a:pt x="206" y="895"/>
                    <a:pt x="206" y="895"/>
                    <a:pt x="206" y="895"/>
                  </a:cubicBezTo>
                  <a:cubicBezTo>
                    <a:pt x="207" y="896"/>
                    <a:pt x="207" y="896"/>
                    <a:pt x="207" y="896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9"/>
                    <a:pt x="208" y="899"/>
                    <a:pt x="209" y="899"/>
                  </a:cubicBezTo>
                  <a:cubicBezTo>
                    <a:pt x="214" y="908"/>
                    <a:pt x="217" y="917"/>
                    <a:pt x="217" y="928"/>
                  </a:cubicBezTo>
                  <a:cubicBezTo>
                    <a:pt x="217" y="934"/>
                    <a:pt x="216" y="940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2" y="951"/>
                    <a:pt x="210" y="955"/>
                    <a:pt x="207" y="959"/>
                  </a:cubicBezTo>
                  <a:cubicBezTo>
                    <a:pt x="203" y="969"/>
                    <a:pt x="200" y="980"/>
                    <a:pt x="200" y="992"/>
                  </a:cubicBezTo>
                  <a:cubicBezTo>
                    <a:pt x="200" y="1015"/>
                    <a:pt x="209" y="1036"/>
                    <a:pt x="224" y="1051"/>
                  </a:cubicBezTo>
                  <a:cubicBezTo>
                    <a:pt x="226" y="1052"/>
                    <a:pt x="228" y="1054"/>
                    <a:pt x="230" y="1055"/>
                  </a:cubicBezTo>
                  <a:cubicBezTo>
                    <a:pt x="244" y="1067"/>
                    <a:pt x="263" y="1074"/>
                    <a:pt x="283" y="1074"/>
                  </a:cubicBezTo>
                  <a:cubicBezTo>
                    <a:pt x="306" y="1074"/>
                    <a:pt x="328" y="1064"/>
                    <a:pt x="343" y="1049"/>
                  </a:cubicBezTo>
                  <a:cubicBezTo>
                    <a:pt x="357" y="1034"/>
                    <a:pt x="366" y="1014"/>
                    <a:pt x="366" y="992"/>
                  </a:cubicBezTo>
                  <a:cubicBezTo>
                    <a:pt x="366" y="979"/>
                    <a:pt x="363" y="967"/>
                    <a:pt x="358" y="956"/>
                  </a:cubicBezTo>
                  <a:cubicBezTo>
                    <a:pt x="356" y="954"/>
                    <a:pt x="357" y="952"/>
                    <a:pt x="356" y="949"/>
                  </a:cubicBezTo>
                  <a:cubicBezTo>
                    <a:pt x="353" y="943"/>
                    <a:pt x="353" y="935"/>
                    <a:pt x="353" y="928"/>
                  </a:cubicBezTo>
                  <a:cubicBezTo>
                    <a:pt x="353" y="928"/>
                    <a:pt x="353" y="928"/>
                    <a:pt x="353" y="928"/>
                  </a:cubicBezTo>
                  <a:cubicBezTo>
                    <a:pt x="353" y="917"/>
                    <a:pt x="355" y="907"/>
                    <a:pt x="361" y="898"/>
                  </a:cubicBezTo>
                  <a:cubicBezTo>
                    <a:pt x="361" y="897"/>
                    <a:pt x="361" y="896"/>
                    <a:pt x="361" y="895"/>
                  </a:cubicBezTo>
                  <a:cubicBezTo>
                    <a:pt x="361" y="894"/>
                    <a:pt x="361" y="894"/>
                    <a:pt x="361" y="894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2"/>
                    <a:pt x="363" y="892"/>
                    <a:pt x="364" y="891"/>
                  </a:cubicBezTo>
                  <a:cubicBezTo>
                    <a:pt x="364" y="890"/>
                    <a:pt x="364" y="890"/>
                    <a:pt x="364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6" y="889"/>
                    <a:pt x="368" y="888"/>
                    <a:pt x="369" y="888"/>
                  </a:cubicBezTo>
                  <a:cubicBezTo>
                    <a:pt x="369" y="888"/>
                    <a:pt x="369" y="888"/>
                    <a:pt x="369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566" y="888"/>
                    <a:pt x="566" y="888"/>
                    <a:pt x="566" y="888"/>
                  </a:cubicBezTo>
                  <a:cubicBezTo>
                    <a:pt x="570" y="704"/>
                    <a:pt x="647" y="526"/>
                    <a:pt x="771" y="401"/>
                  </a:cubicBezTo>
                  <a:cubicBezTo>
                    <a:pt x="635" y="264"/>
                    <a:pt x="635" y="264"/>
                    <a:pt x="635" y="264"/>
                  </a:cubicBezTo>
                  <a:cubicBezTo>
                    <a:pt x="628" y="266"/>
                    <a:pt x="624" y="269"/>
                    <a:pt x="619" y="274"/>
                  </a:cubicBezTo>
                  <a:cubicBezTo>
                    <a:pt x="615" y="277"/>
                    <a:pt x="613" y="281"/>
                    <a:pt x="613" y="285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09" y="280"/>
                    <a:pt x="608" y="286"/>
                    <a:pt x="608" y="288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3" y="306"/>
                    <a:pt x="594" y="319"/>
                    <a:pt x="583" y="330"/>
                  </a:cubicBezTo>
                  <a:cubicBezTo>
                    <a:pt x="564" y="350"/>
                    <a:pt x="538" y="360"/>
                    <a:pt x="512" y="360"/>
                  </a:cubicBezTo>
                  <a:cubicBezTo>
                    <a:pt x="486" y="361"/>
                    <a:pt x="459" y="351"/>
                    <a:pt x="439" y="331"/>
                  </a:cubicBezTo>
                  <a:cubicBezTo>
                    <a:pt x="418" y="310"/>
                    <a:pt x="409" y="284"/>
                    <a:pt x="409" y="258"/>
                  </a:cubicBezTo>
                  <a:cubicBezTo>
                    <a:pt x="409" y="232"/>
                    <a:pt x="419" y="206"/>
                    <a:pt x="439" y="186"/>
                  </a:cubicBezTo>
                  <a:cubicBezTo>
                    <a:pt x="449" y="176"/>
                    <a:pt x="461" y="168"/>
                    <a:pt x="474" y="163"/>
                  </a:cubicBezTo>
                  <a:cubicBezTo>
                    <a:pt x="475" y="163"/>
                    <a:pt x="475" y="163"/>
                    <a:pt x="475" y="163"/>
                  </a:cubicBezTo>
                  <a:cubicBezTo>
                    <a:pt x="475" y="163"/>
                    <a:pt x="475" y="163"/>
                    <a:pt x="476" y="163"/>
                  </a:cubicBezTo>
                  <a:cubicBezTo>
                    <a:pt x="480" y="162"/>
                    <a:pt x="483" y="161"/>
                    <a:pt x="487" y="159"/>
                  </a:cubicBezTo>
                  <a:cubicBezTo>
                    <a:pt x="490" y="158"/>
                    <a:pt x="493" y="155"/>
                    <a:pt x="496" y="153"/>
                  </a:cubicBezTo>
                  <a:cubicBezTo>
                    <a:pt x="501" y="148"/>
                    <a:pt x="504" y="141"/>
                    <a:pt x="505" y="135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144" y="229"/>
                    <a:pt x="4" y="544"/>
                    <a:pt x="0" y="888"/>
                  </a:cubicBezTo>
                  <a:cubicBezTo>
                    <a:pt x="195" y="888"/>
                    <a:pt x="195" y="888"/>
                    <a:pt x="195" y="888"/>
                  </a:cubicBezTo>
                  <a:cubicBezTo>
                    <a:pt x="196" y="888"/>
                    <a:pt x="196" y="888"/>
                    <a:pt x="196" y="888"/>
                  </a:cubicBezTo>
                  <a:cubicBezTo>
                    <a:pt x="198" y="888"/>
                    <a:pt x="200" y="889"/>
                    <a:pt x="202" y="89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4140201" y="3963160"/>
              <a:ext cx="847725" cy="985838"/>
            </a:xfrm>
            <a:custGeom>
              <a:avLst/>
              <a:gdLst/>
              <a:ahLst/>
              <a:cxnLst>
                <a:cxn ang="0">
                  <a:pos x="511" y="748"/>
                </a:cxn>
                <a:cxn ang="0">
                  <a:pos x="513" y="752"/>
                </a:cxn>
                <a:cxn ang="0">
                  <a:pos x="513" y="752"/>
                </a:cxn>
                <a:cxn ang="0">
                  <a:pos x="513" y="749"/>
                </a:cxn>
                <a:cxn ang="0">
                  <a:pos x="516" y="749"/>
                </a:cxn>
                <a:cxn ang="0">
                  <a:pos x="518" y="750"/>
                </a:cxn>
                <a:cxn ang="0">
                  <a:pos x="520" y="750"/>
                </a:cxn>
                <a:cxn ang="0">
                  <a:pos x="520" y="751"/>
                </a:cxn>
                <a:cxn ang="0">
                  <a:pos x="548" y="765"/>
                </a:cxn>
                <a:cxn ang="0">
                  <a:pos x="558" y="779"/>
                </a:cxn>
                <a:cxn ang="0">
                  <a:pos x="558" y="779"/>
                </a:cxn>
                <a:cxn ang="0">
                  <a:pos x="559" y="780"/>
                </a:cxn>
                <a:cxn ang="0">
                  <a:pos x="559" y="780"/>
                </a:cxn>
                <a:cxn ang="0">
                  <a:pos x="582" y="822"/>
                </a:cxn>
                <a:cxn ang="0">
                  <a:pos x="656" y="845"/>
                </a:cxn>
                <a:cxn ang="0">
                  <a:pos x="722" y="760"/>
                </a:cxn>
                <a:cxn ang="0">
                  <a:pos x="699" y="705"/>
                </a:cxn>
                <a:cxn ang="0">
                  <a:pos x="660" y="683"/>
                </a:cxn>
                <a:cxn ang="0">
                  <a:pos x="642" y="671"/>
                </a:cxn>
                <a:cxn ang="0">
                  <a:pos x="626" y="641"/>
                </a:cxn>
                <a:cxn ang="0">
                  <a:pos x="626" y="640"/>
                </a:cxn>
                <a:cxn ang="0">
                  <a:pos x="625" y="636"/>
                </a:cxn>
                <a:cxn ang="0">
                  <a:pos x="625" y="635"/>
                </a:cxn>
                <a:cxn ang="0">
                  <a:pos x="627" y="631"/>
                </a:cxn>
                <a:cxn ang="0">
                  <a:pos x="628" y="629"/>
                </a:cxn>
                <a:cxn ang="0">
                  <a:pos x="566" y="0"/>
                </a:cxn>
                <a:cxn ang="0">
                  <a:pos x="369" y="19"/>
                </a:cxn>
                <a:cxn ang="0">
                  <a:pos x="373" y="32"/>
                </a:cxn>
                <a:cxn ang="0">
                  <a:pos x="375" y="37"/>
                </a:cxn>
                <a:cxn ang="0">
                  <a:pos x="375" y="38"/>
                </a:cxn>
                <a:cxn ang="0">
                  <a:pos x="354" y="156"/>
                </a:cxn>
                <a:cxn ang="0">
                  <a:pos x="283" y="186"/>
                </a:cxn>
                <a:cxn ang="0">
                  <a:pos x="180" y="83"/>
                </a:cxn>
                <a:cxn ang="0">
                  <a:pos x="190" y="40"/>
                </a:cxn>
                <a:cxn ang="0">
                  <a:pos x="196" y="29"/>
                </a:cxn>
                <a:cxn ang="0">
                  <a:pos x="191" y="0"/>
                </a:cxn>
                <a:cxn ang="0">
                  <a:pos x="366" y="891"/>
                </a:cxn>
                <a:cxn ang="0">
                  <a:pos x="511" y="748"/>
                </a:cxn>
              </a:cxnLst>
              <a:rect l="0" t="0" r="r" b="b"/>
              <a:pathLst>
                <a:path w="766" h="891">
                  <a:moveTo>
                    <a:pt x="511" y="748"/>
                  </a:moveTo>
                  <a:cubicBezTo>
                    <a:pt x="511" y="748"/>
                    <a:pt x="511" y="748"/>
                    <a:pt x="511" y="748"/>
                  </a:cubicBezTo>
                  <a:cubicBezTo>
                    <a:pt x="512" y="750"/>
                    <a:pt x="512" y="750"/>
                    <a:pt x="512" y="750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49"/>
                    <a:pt x="513" y="749"/>
                    <a:pt x="513" y="749"/>
                  </a:cubicBezTo>
                  <a:cubicBezTo>
                    <a:pt x="513" y="749"/>
                    <a:pt x="515" y="749"/>
                    <a:pt x="516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9" y="750"/>
                    <a:pt x="519" y="750"/>
                    <a:pt x="519" y="750"/>
                  </a:cubicBezTo>
                  <a:cubicBezTo>
                    <a:pt x="519" y="750"/>
                    <a:pt x="520" y="750"/>
                    <a:pt x="520" y="750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1" y="751"/>
                    <a:pt x="521" y="751"/>
                    <a:pt x="522" y="751"/>
                  </a:cubicBezTo>
                  <a:cubicBezTo>
                    <a:pt x="531" y="753"/>
                    <a:pt x="541" y="758"/>
                    <a:pt x="548" y="765"/>
                  </a:cubicBezTo>
                  <a:cubicBezTo>
                    <a:pt x="552" y="769"/>
                    <a:pt x="556" y="774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61" y="785"/>
                    <a:pt x="562" y="790"/>
                    <a:pt x="563" y="794"/>
                  </a:cubicBezTo>
                  <a:cubicBezTo>
                    <a:pt x="567" y="804"/>
                    <a:pt x="573" y="814"/>
                    <a:pt x="582" y="822"/>
                  </a:cubicBezTo>
                  <a:cubicBezTo>
                    <a:pt x="598" y="839"/>
                    <a:pt x="619" y="847"/>
                    <a:pt x="640" y="847"/>
                  </a:cubicBezTo>
                  <a:cubicBezTo>
                    <a:pt x="645" y="847"/>
                    <a:pt x="651" y="846"/>
                    <a:pt x="656" y="845"/>
                  </a:cubicBezTo>
                  <a:cubicBezTo>
                    <a:pt x="671" y="842"/>
                    <a:pt x="685" y="834"/>
                    <a:pt x="697" y="822"/>
                  </a:cubicBezTo>
                  <a:cubicBezTo>
                    <a:pt x="714" y="805"/>
                    <a:pt x="722" y="783"/>
                    <a:pt x="722" y="760"/>
                  </a:cubicBezTo>
                  <a:cubicBezTo>
                    <a:pt x="722" y="757"/>
                    <a:pt x="722" y="755"/>
                    <a:pt x="722" y="752"/>
                  </a:cubicBezTo>
                  <a:cubicBezTo>
                    <a:pt x="720" y="735"/>
                    <a:pt x="712" y="719"/>
                    <a:pt x="699" y="705"/>
                  </a:cubicBezTo>
                  <a:cubicBezTo>
                    <a:pt x="690" y="696"/>
                    <a:pt x="679" y="690"/>
                    <a:pt x="667" y="686"/>
                  </a:cubicBezTo>
                  <a:cubicBezTo>
                    <a:pt x="665" y="685"/>
                    <a:pt x="662" y="684"/>
                    <a:pt x="660" y="683"/>
                  </a:cubicBezTo>
                  <a:cubicBezTo>
                    <a:pt x="653" y="681"/>
                    <a:pt x="647" y="677"/>
                    <a:pt x="642" y="671"/>
                  </a:cubicBezTo>
                  <a:cubicBezTo>
                    <a:pt x="642" y="671"/>
                    <a:pt x="642" y="671"/>
                    <a:pt x="642" y="671"/>
                  </a:cubicBezTo>
                  <a:cubicBezTo>
                    <a:pt x="634" y="664"/>
                    <a:pt x="629" y="654"/>
                    <a:pt x="627" y="644"/>
                  </a:cubicBezTo>
                  <a:cubicBezTo>
                    <a:pt x="627" y="643"/>
                    <a:pt x="626" y="642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39"/>
                    <a:pt x="626" y="638"/>
                    <a:pt x="626" y="638"/>
                  </a:cubicBezTo>
                  <a:cubicBezTo>
                    <a:pt x="626" y="637"/>
                    <a:pt x="625" y="636"/>
                    <a:pt x="625" y="636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3"/>
                    <a:pt x="626" y="632"/>
                    <a:pt x="626" y="631"/>
                  </a:cubicBezTo>
                  <a:cubicBezTo>
                    <a:pt x="626" y="631"/>
                    <a:pt x="626" y="631"/>
                    <a:pt x="627" y="631"/>
                  </a:cubicBezTo>
                  <a:cubicBezTo>
                    <a:pt x="627" y="630"/>
                    <a:pt x="627" y="630"/>
                    <a:pt x="628" y="629"/>
                  </a:cubicBezTo>
                  <a:cubicBezTo>
                    <a:pt x="628" y="629"/>
                    <a:pt x="628" y="629"/>
                    <a:pt x="628" y="629"/>
                  </a:cubicBezTo>
                  <a:cubicBezTo>
                    <a:pt x="766" y="491"/>
                    <a:pt x="766" y="491"/>
                    <a:pt x="766" y="491"/>
                  </a:cubicBezTo>
                  <a:cubicBezTo>
                    <a:pt x="634" y="354"/>
                    <a:pt x="567" y="180"/>
                    <a:pt x="56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1" y="4"/>
                    <a:pt x="369" y="12"/>
                    <a:pt x="369" y="19"/>
                  </a:cubicBezTo>
                  <a:cubicBezTo>
                    <a:pt x="369" y="24"/>
                    <a:pt x="369" y="28"/>
                    <a:pt x="373" y="32"/>
                  </a:cubicBezTo>
                  <a:cubicBezTo>
                    <a:pt x="373" y="32"/>
                    <a:pt x="373" y="32"/>
                    <a:pt x="373" y="32"/>
                  </a:cubicBezTo>
                  <a:cubicBezTo>
                    <a:pt x="373" y="34"/>
                    <a:pt x="374" y="35"/>
                    <a:pt x="375" y="37"/>
                  </a:cubicBezTo>
                  <a:cubicBezTo>
                    <a:pt x="375" y="37"/>
                    <a:pt x="375" y="37"/>
                    <a:pt x="375" y="37"/>
                  </a:cubicBezTo>
                  <a:cubicBezTo>
                    <a:pt x="374" y="37"/>
                    <a:pt x="374" y="37"/>
                    <a:pt x="374" y="37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1" y="51"/>
                    <a:pt x="385" y="67"/>
                    <a:pt x="385" y="83"/>
                  </a:cubicBezTo>
                  <a:cubicBezTo>
                    <a:pt x="385" y="111"/>
                    <a:pt x="373" y="137"/>
                    <a:pt x="354" y="156"/>
                  </a:cubicBezTo>
                  <a:cubicBezTo>
                    <a:pt x="353" y="156"/>
                    <a:pt x="353" y="157"/>
                    <a:pt x="352" y="158"/>
                  </a:cubicBezTo>
                  <a:cubicBezTo>
                    <a:pt x="335" y="175"/>
                    <a:pt x="310" y="186"/>
                    <a:pt x="283" y="186"/>
                  </a:cubicBezTo>
                  <a:cubicBezTo>
                    <a:pt x="259" y="186"/>
                    <a:pt x="237" y="178"/>
                    <a:pt x="220" y="163"/>
                  </a:cubicBezTo>
                  <a:cubicBezTo>
                    <a:pt x="196" y="144"/>
                    <a:pt x="180" y="115"/>
                    <a:pt x="180" y="83"/>
                  </a:cubicBezTo>
                  <a:cubicBezTo>
                    <a:pt x="180" y="68"/>
                    <a:pt x="184" y="54"/>
                    <a:pt x="189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2" y="36"/>
                    <a:pt x="194" y="33"/>
                    <a:pt x="196" y="29"/>
                  </a:cubicBezTo>
                  <a:cubicBezTo>
                    <a:pt x="197" y="26"/>
                    <a:pt x="197" y="23"/>
                    <a:pt x="197" y="19"/>
                  </a:cubicBezTo>
                  <a:cubicBezTo>
                    <a:pt x="197" y="12"/>
                    <a:pt x="195" y="4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24"/>
                    <a:pt x="123" y="644"/>
                    <a:pt x="366" y="891"/>
                  </a:cubicBezTo>
                  <a:cubicBezTo>
                    <a:pt x="505" y="751"/>
                    <a:pt x="505" y="751"/>
                    <a:pt x="505" y="751"/>
                  </a:cubicBezTo>
                  <a:cubicBezTo>
                    <a:pt x="507" y="750"/>
                    <a:pt x="509" y="748"/>
                    <a:pt x="511" y="748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36" name="Group 90"/>
          <p:cNvGrpSpPr/>
          <p:nvPr/>
        </p:nvGrpSpPr>
        <p:grpSpPr>
          <a:xfrm>
            <a:off x="5580112" y="1831185"/>
            <a:ext cx="3282599" cy="4238961"/>
            <a:chOff x="7544023" y="1425454"/>
            <a:chExt cx="4029450" cy="4761020"/>
          </a:xfrm>
        </p:grpSpPr>
        <p:grpSp>
          <p:nvGrpSpPr>
            <p:cNvPr id="37" name="Group 65"/>
            <p:cNvGrpSpPr/>
            <p:nvPr/>
          </p:nvGrpSpPr>
          <p:grpSpPr>
            <a:xfrm>
              <a:off x="7544023" y="1425454"/>
              <a:ext cx="4029450" cy="1209782"/>
              <a:chOff x="9501849" y="577361"/>
              <a:chExt cx="4029450" cy="1209782"/>
            </a:xfrm>
          </p:grpSpPr>
          <p:sp>
            <p:nvSpPr>
              <p:cNvPr id="47" name="Rectangle 1436"/>
              <p:cNvSpPr>
                <a:spLocks noChangeArrowheads="1"/>
              </p:cNvSpPr>
              <p:nvPr/>
            </p:nvSpPr>
            <p:spPr bwMode="auto">
              <a:xfrm>
                <a:off x="9501850" y="577361"/>
                <a:ext cx="4029449" cy="354324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chemeClr val="accent6"/>
                    </a:solidFill>
                  </a:rPr>
                  <a:t>АВТО ОПРЕДЕЛЕНИЕ ДАННЫХ </a:t>
                </a:r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9501849" y="892692"/>
                <a:ext cx="3252452" cy="894451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pPr algn="l"/>
                <a:r>
                  <a:rPr lang="ru-RU" dirty="0" smtClean="0"/>
                  <a:t>автоматизированная категоризация торговых точек</a:t>
                </a:r>
                <a:r>
                  <a:rPr lang="ru-RU" dirty="0"/>
                  <a:t>, </a:t>
                </a:r>
                <a:r>
                  <a:rPr lang="ru-RU" dirty="0" smtClean="0"/>
                  <a:t>позволяющая сегментировать </a:t>
                </a:r>
                <a:r>
                  <a:rPr lang="ru-RU" dirty="0"/>
                  <a:t>торговые точки по каналам сбыта, </a:t>
                </a:r>
                <a:r>
                  <a:rPr lang="ru-RU" dirty="0" smtClean="0"/>
                  <a:t>категориям, </a:t>
                </a:r>
                <a:r>
                  <a:rPr lang="ru-RU" dirty="0"/>
                  <a:t>а также по наименованию торговых сетей</a:t>
                </a:r>
              </a:p>
            </p:txBody>
          </p:sp>
        </p:grpSp>
        <p:grpSp>
          <p:nvGrpSpPr>
            <p:cNvPr id="38" name="Group 66"/>
            <p:cNvGrpSpPr/>
            <p:nvPr/>
          </p:nvGrpSpPr>
          <p:grpSpPr>
            <a:xfrm>
              <a:off x="8251152" y="2815153"/>
              <a:ext cx="2932644" cy="906525"/>
              <a:chOff x="9491275" y="700607"/>
              <a:chExt cx="2932644" cy="906525"/>
            </a:xfrm>
          </p:grpSpPr>
          <p:sp>
            <p:nvSpPr>
              <p:cNvPr id="45" name="Rectangle 1436"/>
              <p:cNvSpPr>
                <a:spLocks noChangeArrowheads="1"/>
              </p:cNvSpPr>
              <p:nvPr/>
            </p:nvSpPr>
            <p:spPr bwMode="auto">
              <a:xfrm>
                <a:off x="9491275" y="700607"/>
                <a:ext cx="2690832" cy="35432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chemeClr val="accent5"/>
                    </a:solidFill>
                  </a:rPr>
                  <a:t>ОТГРУЗКИ ПО РЦ</a:t>
                </a:r>
                <a:endParaRPr lang="en-US" sz="16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9491275" y="1039350"/>
                <a:ext cx="2932644" cy="567782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функционал распределения отгрузок по РЦ сетевых клиентов </a:t>
                </a:r>
                <a:endParaRPr lang="en-US" dirty="0"/>
              </a:p>
            </p:txBody>
          </p:sp>
        </p:grpSp>
        <p:grpSp>
          <p:nvGrpSpPr>
            <p:cNvPr id="39" name="Group 69"/>
            <p:cNvGrpSpPr/>
            <p:nvPr/>
          </p:nvGrpSpPr>
          <p:grpSpPr>
            <a:xfrm>
              <a:off x="8251152" y="3958360"/>
              <a:ext cx="3182081" cy="934093"/>
              <a:chOff x="9491275" y="577361"/>
              <a:chExt cx="3182081" cy="934093"/>
            </a:xfrm>
          </p:grpSpPr>
          <p:sp>
            <p:nvSpPr>
              <p:cNvPr id="43" name="Rectangle 1436"/>
              <p:cNvSpPr>
                <a:spLocks noChangeArrowheads="1"/>
              </p:cNvSpPr>
              <p:nvPr/>
            </p:nvSpPr>
            <p:spPr bwMode="auto">
              <a:xfrm>
                <a:off x="9491275" y="577361"/>
                <a:ext cx="3182081" cy="354324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rgbClr val="8C9CA6"/>
                    </a:solidFill>
                  </a:rPr>
                  <a:t>МОДУЛЬ ПЛАНИРОВАНИЯ</a:t>
                </a:r>
                <a:endParaRPr lang="en-US" sz="1600" dirty="0">
                  <a:solidFill>
                    <a:srgbClr val="8C9CA6"/>
                  </a:solidFill>
                </a:endParaRPr>
              </a:p>
            </p:txBody>
          </p:sp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9491275" y="943672"/>
                <a:ext cx="2932644" cy="567782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 smtClean="0"/>
                  <a:t>ведение планов для дистрибьюторов и команды продаж детализацией до </a:t>
                </a:r>
                <a:r>
                  <a:rPr lang="en-US" dirty="0" smtClean="0"/>
                  <a:t>SKU</a:t>
                </a:r>
                <a:endParaRPr lang="en-US" dirty="0"/>
              </a:p>
            </p:txBody>
          </p:sp>
        </p:grpSp>
        <p:grpSp>
          <p:nvGrpSpPr>
            <p:cNvPr id="40" name="Group 72"/>
            <p:cNvGrpSpPr/>
            <p:nvPr/>
          </p:nvGrpSpPr>
          <p:grpSpPr>
            <a:xfrm>
              <a:off x="7544023" y="5224813"/>
              <a:ext cx="3889209" cy="961661"/>
              <a:chOff x="9501849" y="577361"/>
              <a:chExt cx="3889209" cy="961661"/>
            </a:xfrm>
          </p:grpSpPr>
          <p:sp>
            <p:nvSpPr>
              <p:cNvPr id="41" name="Rectangle 1436"/>
              <p:cNvSpPr>
                <a:spLocks noChangeArrowheads="1"/>
              </p:cNvSpPr>
              <p:nvPr/>
            </p:nvSpPr>
            <p:spPr bwMode="auto">
              <a:xfrm>
                <a:off x="9501849" y="577361"/>
                <a:ext cx="3889209" cy="354324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chemeClr val="accent3"/>
                    </a:solidFill>
                  </a:rPr>
                  <a:t>ПОДДЕРЖКА </a:t>
                </a:r>
                <a:r>
                  <a:rPr lang="en-US" sz="1600" dirty="0" smtClean="0">
                    <a:solidFill>
                      <a:schemeClr val="accent3"/>
                    </a:solidFill>
                  </a:rPr>
                  <a:t>MSL</a:t>
                </a:r>
                <a:r>
                  <a:rPr lang="ru-RU" sz="1600" dirty="0" smtClean="0">
                    <a:solidFill>
                      <a:schemeClr val="accent3"/>
                    </a:solidFill>
                  </a:rPr>
                  <a:t>, ЛИСТИНГОВ</a:t>
                </a:r>
                <a:endParaRPr lang="en-US" sz="16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9501849" y="971240"/>
                <a:ext cx="3408533" cy="567782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 smtClean="0"/>
                  <a:t>функционал работы с </a:t>
                </a:r>
                <a:r>
                  <a:rPr lang="en-US" dirty="0" smtClean="0"/>
                  <a:t>MML</a:t>
                </a:r>
                <a:r>
                  <a:rPr lang="ru-RU" dirty="0"/>
                  <a:t>(</a:t>
                </a:r>
                <a:r>
                  <a:rPr lang="en-US" dirty="0"/>
                  <a:t>MSL) </a:t>
                </a:r>
                <a:r>
                  <a:rPr lang="ru-RU" dirty="0"/>
                  <a:t>и </a:t>
                </a:r>
                <a:r>
                  <a:rPr lang="ru-RU" dirty="0" smtClean="0"/>
                  <a:t>матрицами сетей (</a:t>
                </a:r>
                <a:r>
                  <a:rPr lang="ru-RU" dirty="0"/>
                  <a:t>листингов</a:t>
                </a:r>
                <a:r>
                  <a:rPr lang="ru-RU" dirty="0" smtClean="0"/>
                  <a:t>), сравнительный анализ в отгрузками</a:t>
                </a:r>
                <a:endParaRPr lang="en-US" dirty="0"/>
              </a:p>
            </p:txBody>
          </p:sp>
        </p:grpSp>
      </p:grpSp>
      <p:grpSp>
        <p:nvGrpSpPr>
          <p:cNvPr id="49" name="Group 104"/>
          <p:cNvGrpSpPr/>
          <p:nvPr/>
        </p:nvGrpSpPr>
        <p:grpSpPr>
          <a:xfrm>
            <a:off x="175908" y="1831182"/>
            <a:ext cx="3537184" cy="4238964"/>
            <a:chOff x="234544" y="1565273"/>
            <a:chExt cx="4160760" cy="4761021"/>
          </a:xfrm>
        </p:grpSpPr>
        <p:grpSp>
          <p:nvGrpSpPr>
            <p:cNvPr id="50" name="Group 92"/>
            <p:cNvGrpSpPr/>
            <p:nvPr/>
          </p:nvGrpSpPr>
          <p:grpSpPr>
            <a:xfrm>
              <a:off x="831701" y="1565273"/>
              <a:ext cx="3563603" cy="1046443"/>
              <a:chOff x="9336095" y="577361"/>
              <a:chExt cx="3563603" cy="1046443"/>
            </a:xfrm>
          </p:grpSpPr>
          <p:sp>
            <p:nvSpPr>
              <p:cNvPr id="60" name="Rectangle 1436"/>
              <p:cNvSpPr>
                <a:spLocks noChangeArrowheads="1"/>
              </p:cNvSpPr>
              <p:nvPr/>
            </p:nvSpPr>
            <p:spPr bwMode="auto">
              <a:xfrm>
                <a:off x="10208867" y="577361"/>
                <a:ext cx="2690831" cy="354323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УЧЕТ ТОВАРООБОРОТА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Content Placeholder 2"/>
              <p:cNvSpPr txBox="1">
                <a:spLocks/>
              </p:cNvSpPr>
              <p:nvPr/>
            </p:nvSpPr>
            <p:spPr>
              <a:xfrm>
                <a:off x="9336095" y="892690"/>
                <a:ext cx="3563603" cy="731114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defTabSz="711200" fontAlgn="auto">
                  <a:lnSpc>
                    <a:spcPct val="90000"/>
                  </a:lnSpc>
                  <a:spcAft>
                    <a:spcPct val="15000"/>
                  </a:spcAft>
                  <a:buNone/>
                  <a:defRPr/>
                </a:pPr>
                <a:r>
                  <a:rPr lang="ru-RU" sz="1050" dirty="0" smtClean="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rPr>
                  <a:t>учет </a:t>
                </a:r>
                <a:r>
                  <a:rPr lang="ru-RU" sz="1050" dirty="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rPr>
                  <a:t>и контроль товародвижения с детализацией всех типов перемещений </a:t>
                </a:r>
                <a:r>
                  <a:rPr lang="ru-RU" sz="1050" dirty="0" smtClean="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rPr>
                  <a:t>продукции: продажа</a:t>
                </a:r>
                <a:r>
                  <a:rPr lang="ru-RU" sz="1050" dirty="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rPr>
                  <a:t>, возврат, перемещение, </a:t>
                </a:r>
                <a:r>
                  <a:rPr lang="ru-RU" sz="1050" dirty="0" smtClean="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rPr>
                  <a:t>списание</a:t>
                </a:r>
                <a:endParaRPr lang="ru-RU" sz="1050" dirty="0">
                  <a:solidFill>
                    <a:schemeClr val="bg1">
                      <a:lumMod val="50000"/>
                    </a:schemeClr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51" name="Group 93"/>
            <p:cNvGrpSpPr/>
            <p:nvPr/>
          </p:nvGrpSpPr>
          <p:grpSpPr>
            <a:xfrm>
              <a:off x="234544" y="2754981"/>
              <a:ext cx="3357212" cy="1270519"/>
              <a:chOff x="9510979" y="500616"/>
              <a:chExt cx="3357212" cy="1270519"/>
            </a:xfrm>
          </p:grpSpPr>
          <p:sp>
            <p:nvSpPr>
              <p:cNvPr id="58" name="Rectangle 1436"/>
              <p:cNvSpPr>
                <a:spLocks noChangeArrowheads="1"/>
              </p:cNvSpPr>
              <p:nvPr/>
            </p:nvSpPr>
            <p:spPr bwMode="auto">
              <a:xfrm>
                <a:off x="10077930" y="500616"/>
                <a:ext cx="2790261" cy="354323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chemeClr val="accent4"/>
                    </a:solidFill>
                  </a:rPr>
                  <a:t>КОНТРОЛЬ ДАННЫХ</a:t>
                </a:r>
                <a:endParaRPr lang="en-US" sz="16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9510979" y="876684"/>
                <a:ext cx="3341060" cy="894451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многоуровневая система контроля корректности предоставляемой дистрибьютором информации  при загрузке данных и в историческом периоде </a:t>
                </a:r>
                <a:r>
                  <a:rPr lang="en-US" dirty="0" smtClean="0"/>
                  <a:t>Sell </a:t>
                </a:r>
                <a:r>
                  <a:rPr lang="en-US" dirty="0"/>
                  <a:t>in -</a:t>
                </a:r>
                <a:r>
                  <a:rPr lang="ru-RU" dirty="0"/>
                  <a:t> </a:t>
                </a:r>
                <a:r>
                  <a:rPr lang="en-US" dirty="0"/>
                  <a:t>Sell out</a:t>
                </a:r>
                <a:r>
                  <a:rPr lang="ru-RU" dirty="0"/>
                  <a:t> </a:t>
                </a:r>
                <a:r>
                  <a:rPr lang="en-US" dirty="0"/>
                  <a:t>– </a:t>
                </a:r>
                <a:r>
                  <a:rPr lang="en-US" dirty="0" smtClean="0"/>
                  <a:t>Stock</a:t>
                </a:r>
                <a:endParaRPr lang="ru-RU" dirty="0"/>
              </a:p>
            </p:txBody>
          </p:sp>
        </p:grpSp>
        <p:grpSp>
          <p:nvGrpSpPr>
            <p:cNvPr id="52" name="Group 94"/>
            <p:cNvGrpSpPr/>
            <p:nvPr/>
          </p:nvGrpSpPr>
          <p:grpSpPr>
            <a:xfrm>
              <a:off x="267369" y="4111162"/>
              <a:ext cx="3327611" cy="1086094"/>
              <a:chOff x="9543804" y="590344"/>
              <a:chExt cx="3327611" cy="1086094"/>
            </a:xfrm>
          </p:grpSpPr>
          <p:sp>
            <p:nvSpPr>
              <p:cNvPr id="56" name="Rectangle 1436"/>
              <p:cNvSpPr>
                <a:spLocks noChangeArrowheads="1"/>
              </p:cNvSpPr>
              <p:nvPr/>
            </p:nvSpPr>
            <p:spPr bwMode="auto">
              <a:xfrm>
                <a:off x="9543804" y="590344"/>
                <a:ext cx="3324389" cy="354323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chemeClr val="accent1"/>
                    </a:solidFill>
                  </a:rPr>
                  <a:t>АВТО МЕППИНГ ПРОДУКЦИИ</a:t>
                </a:r>
                <a:endParaRPr lang="en-US" sz="16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7" name="Content Placeholder 2"/>
              <p:cNvSpPr txBox="1">
                <a:spLocks/>
              </p:cNvSpPr>
              <p:nvPr/>
            </p:nvSpPr>
            <p:spPr>
              <a:xfrm>
                <a:off x="9549487" y="945322"/>
                <a:ext cx="3321928" cy="731116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а</a:t>
                </a:r>
                <a:r>
                  <a:rPr lang="ru-RU" dirty="0" smtClean="0"/>
                  <a:t>втоматический </a:t>
                </a:r>
                <a:r>
                  <a:rPr lang="ru-RU" dirty="0" err="1" smtClean="0"/>
                  <a:t>мэппинг</a:t>
                </a:r>
                <a:r>
                  <a:rPr lang="ru-RU" dirty="0" smtClean="0"/>
                  <a:t> </a:t>
                </a:r>
                <a:r>
                  <a:rPr lang="ru-RU" dirty="0"/>
                  <a:t>справочников </a:t>
                </a:r>
                <a:r>
                  <a:rPr lang="ru-RU" dirty="0" smtClean="0"/>
                  <a:t>товарных позиций </a:t>
                </a:r>
                <a:r>
                  <a:rPr lang="ru-RU" dirty="0"/>
                  <a:t>на основе </a:t>
                </a:r>
                <a:r>
                  <a:rPr lang="ru-RU" dirty="0" smtClean="0"/>
                  <a:t>кросс–направленного алгоритма сопоставления</a:t>
                </a:r>
                <a:endParaRPr lang="ru-RU" dirty="0"/>
              </a:p>
            </p:txBody>
          </p:sp>
        </p:grpSp>
        <p:grpSp>
          <p:nvGrpSpPr>
            <p:cNvPr id="53" name="Group 95"/>
            <p:cNvGrpSpPr/>
            <p:nvPr/>
          </p:nvGrpSpPr>
          <p:grpSpPr>
            <a:xfrm>
              <a:off x="825596" y="5364632"/>
              <a:ext cx="3563605" cy="961662"/>
              <a:chOff x="9329990" y="577361"/>
              <a:chExt cx="3563605" cy="961662"/>
            </a:xfrm>
          </p:grpSpPr>
          <p:sp>
            <p:nvSpPr>
              <p:cNvPr id="54" name="Rectangle 1436"/>
              <p:cNvSpPr>
                <a:spLocks noChangeArrowheads="1"/>
              </p:cNvSpPr>
              <p:nvPr/>
            </p:nvSpPr>
            <p:spPr bwMode="auto">
              <a:xfrm>
                <a:off x="10202762" y="577361"/>
                <a:ext cx="2690831" cy="354323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ДЕДУБЛИКАЦИЯ ТОЧЕК</a:t>
                </a:r>
                <a:endParaRPr lang="en-US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Content Placeholder 2"/>
              <p:cNvSpPr txBox="1">
                <a:spLocks/>
              </p:cNvSpPr>
              <p:nvPr/>
            </p:nvSpPr>
            <p:spPr>
              <a:xfrm>
                <a:off x="9329990" y="971242"/>
                <a:ext cx="3563605" cy="567781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r" defTabSz="71120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15000"/>
                  </a:spcAft>
                  <a:buFont typeface="Arial" pitchFamily="34" charset="0"/>
                  <a:buNone/>
                  <a:defRPr sz="1050">
                    <a:solidFill>
                      <a:schemeClr val="bg1">
                        <a:lumMod val="50000"/>
                      </a:schemeClr>
                    </a:solidFill>
                    <a:latin typeface="Palatino Linotype" pitchFamily="18" charset="0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dirty="0"/>
                  <a:t>автоматическая </a:t>
                </a:r>
                <a:r>
                  <a:rPr lang="ru-RU" dirty="0" err="1"/>
                  <a:t>дедубликация</a:t>
                </a:r>
                <a:r>
                  <a:rPr lang="ru-RU" dirty="0"/>
                  <a:t> </a:t>
                </a:r>
                <a:r>
                  <a:rPr lang="ru-RU" dirty="0" smtClean="0"/>
                  <a:t>торговых </a:t>
                </a:r>
                <a:r>
                  <a:rPr lang="ru-RU" dirty="0"/>
                  <a:t>точек на </a:t>
                </a:r>
                <a:r>
                  <a:rPr lang="ru-RU" dirty="0" smtClean="0"/>
                  <a:t>основе эвристического алгоритма </a:t>
                </a:r>
                <a:r>
                  <a:rPr lang="ru-RU" dirty="0"/>
                  <a:t>разбора данных</a:t>
                </a: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4718608" y="2774556"/>
            <a:ext cx="39145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99827" y="3363841"/>
            <a:ext cx="41870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8133" y="4212570"/>
            <a:ext cx="42351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21198" y="4857186"/>
            <a:ext cx="43473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10918" y="4913783"/>
            <a:ext cx="42511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24696" y="4365912"/>
            <a:ext cx="4379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66666" y="3529189"/>
            <a:ext cx="41870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48209" y="2859142"/>
            <a:ext cx="4379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08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72" name="Рисунок 71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60017" y="6238560"/>
            <a:ext cx="766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Автоматизация максимального количества необходимых процессов учета продаж</a:t>
            </a:r>
            <a:endParaRPr lang="ru-RU" sz="1600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738267" y="6507474"/>
            <a:ext cx="7866181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178" y="6303439"/>
            <a:ext cx="208178" cy="20879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3" y="170637"/>
            <a:ext cx="821531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Palatino Linotype" pitchFamily="18" charset="0"/>
              </a:rPr>
              <a:t>Высокое качество запуска </a:t>
            </a: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системы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NEON</a:t>
            </a: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DMS </a:t>
            </a:r>
            <a:r>
              <a:rPr lang="ru-RU" sz="2800" dirty="0" smtClean="0">
                <a:solidFill>
                  <a:schemeClr val="bg1"/>
                </a:solidFill>
                <a:latin typeface="Palatino Linotype" pitchFamily="18" charset="0"/>
              </a:rPr>
              <a:t>в сжатые сроки</a:t>
            </a:r>
            <a:endParaRPr lang="en-US" sz="2800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89323" y="6287836"/>
            <a:ext cx="64367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запуск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системы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по всей территории РФ составляет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3-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месяца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9" name="Рисунок 8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screen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40629060"/>
              </p:ext>
            </p:extLst>
          </p:nvPr>
        </p:nvGraphicFramePr>
        <p:xfrm>
          <a:off x="-1794016" y="1412776"/>
          <a:ext cx="10830232" cy="400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19" y="5684816"/>
            <a:ext cx="396784" cy="397964"/>
          </a:xfrm>
          <a:prstGeom prst="round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65546" y="5589240"/>
            <a:ext cx="4179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buFont typeface="Wingdings" panose="05000000000000000000" pitchFamily="2" charset="2"/>
              <a:buChar char="ü"/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оптимальный план запуска</a:t>
            </a:r>
          </a:p>
          <a:p>
            <a:pPr marL="92075" indent="-92075">
              <a:buFont typeface="Wingdings" panose="05000000000000000000" pitchFamily="2" charset="2"/>
              <a:buChar char="ü"/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комплексный подход к развертыванию</a:t>
            </a:r>
            <a:endParaRPr lang="en-US" sz="160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5595335"/>
            <a:ext cx="43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Wingdings" panose="05000000000000000000" pitchFamily="2" charset="2"/>
              <a:buChar char="ü"/>
            </a:pP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высокая скорость интеграции</a:t>
            </a:r>
          </a:p>
          <a:p>
            <a:pPr marL="173038" indent="-173038">
              <a:buFont typeface="Wingdings" panose="05000000000000000000" pitchFamily="2" charset="2"/>
              <a:buChar char="ü"/>
            </a:pPr>
            <a:r>
              <a:rPr lang="ru-RU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обеспечение контроля качества данных</a:t>
            </a:r>
            <a:endParaRPr lang="ru-RU" sz="1600" u="sng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96943" y="6611150"/>
            <a:ext cx="5630949" cy="0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318221" y="3281988"/>
            <a:ext cx="5724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85750" lvl="7" indent="-28575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налаженные отношения с привлеченными программистами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16674" y="4726251"/>
            <a:ext cx="5688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0" lvl="7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знание особенностей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работы систем </a:t>
            </a:r>
          </a:p>
          <a:p>
            <a:pPr marL="0" lvl="7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1С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, Парус, СБИС++, БЭСТ, </a:t>
            </a:r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Axapta, SAP,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…</a:t>
            </a:r>
            <a:endParaRPr lang="en-US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6105" y="5441307"/>
            <a:ext cx="6897149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0" lvl="1" indent="9525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отлаженные алгоритмы проверки качества</a:t>
            </a:r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поступающей </a:t>
            </a:r>
            <a:endParaRPr lang="en-US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  <a:p>
            <a:pPr marL="0" lvl="1" indent="9525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информации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и методология выявления ошибок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0367" y="2562922"/>
            <a:ext cx="6230362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85750" lvl="7" indent="-28575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наработанные деловые связи с сотрудниками дистрибьюторов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6674" y="4006892"/>
            <a:ext cx="5328000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0" lvl="7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наличие готовых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интеграционных модулей для </a:t>
            </a:r>
          </a:p>
          <a:p>
            <a:pPr marL="0" lvl="7"/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основных</a:t>
            </a:r>
            <a:r>
              <a:rPr lang="en-US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учетных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систем (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1С 7.7, 1С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8.0/1/2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)</a:t>
            </a:r>
            <a:endParaRPr lang="en-US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208"/>
            <a:ext cx="6638453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85750" lvl="7" indent="-285750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опыт развертывания и поддержки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с 2006 года /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более 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2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лет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1999479">
            <a:off x="5882329" y="2262076"/>
            <a:ext cx="2606005" cy="342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8525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Palatino Linotype" pitchFamily="18" charset="0"/>
              </a:rPr>
              <a:t>Успешный опыт развертывания системы </a:t>
            </a:r>
            <a:r>
              <a:rPr lang="en-US" sz="2700" dirty="0" smtClean="0">
                <a:latin typeface="Palatino Linotype" pitchFamily="18" charset="0"/>
              </a:rPr>
              <a:t>NEON DMS</a:t>
            </a:r>
            <a:r>
              <a:rPr lang="ru-RU" sz="2700" dirty="0" smtClean="0">
                <a:latin typeface="Palatino Linotype" pitchFamily="18" charset="0"/>
              </a:rPr>
              <a:t>, профессионализм </a:t>
            </a:r>
            <a:r>
              <a:rPr lang="ru-RU" sz="2700" dirty="0">
                <a:latin typeface="Palatino Linotype" pitchFamily="18" charset="0"/>
              </a:rPr>
              <a:t>и </a:t>
            </a:r>
            <a:r>
              <a:rPr lang="ru-RU" sz="2700" dirty="0" smtClean="0">
                <a:latin typeface="Palatino Linotype" pitchFamily="18" charset="0"/>
              </a:rPr>
              <a:t>качество </a:t>
            </a:r>
            <a:endParaRPr lang="ru-RU" sz="27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7046" y="6186790"/>
            <a:ext cx="857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Более 2500 подключенных дистрибьюторов только на территории РФ</a:t>
            </a:r>
          </a:p>
        </p:txBody>
      </p:sp>
      <p:sp>
        <p:nvSpPr>
          <p:cNvPr id="9" name="Freeform 72"/>
          <p:cNvSpPr>
            <a:spLocks/>
          </p:cNvSpPr>
          <p:nvPr/>
        </p:nvSpPr>
        <p:spPr bwMode="auto">
          <a:xfrm>
            <a:off x="5498306" y="4219576"/>
            <a:ext cx="1375580" cy="1316256"/>
          </a:xfrm>
          <a:custGeom>
            <a:avLst/>
            <a:gdLst>
              <a:gd name="T0" fmla="*/ 330 w 1596"/>
              <a:gd name="T1" fmla="*/ 0 h 1518"/>
              <a:gd name="T2" fmla="*/ 0 w 1596"/>
              <a:gd name="T3" fmla="*/ 451 h 1518"/>
              <a:gd name="T4" fmla="*/ 1596 w 1596"/>
              <a:gd name="T5" fmla="*/ 1518 h 1518"/>
              <a:gd name="T6" fmla="*/ 1596 w 1596"/>
              <a:gd name="T7" fmla="*/ 848 h 1518"/>
              <a:gd name="T8" fmla="*/ 330 w 1596"/>
              <a:gd name="T9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6" h="1518">
                <a:moveTo>
                  <a:pt x="330" y="0"/>
                </a:moveTo>
                <a:lnTo>
                  <a:pt x="0" y="451"/>
                </a:lnTo>
                <a:lnTo>
                  <a:pt x="1596" y="1518"/>
                </a:lnTo>
                <a:lnTo>
                  <a:pt x="1596" y="848"/>
                </a:lnTo>
                <a:lnTo>
                  <a:pt x="33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6873884" y="3629239"/>
            <a:ext cx="2337114" cy="1906592"/>
          </a:xfrm>
          <a:custGeom>
            <a:avLst/>
            <a:gdLst>
              <a:gd name="connsiteX0" fmla="*/ 3116152 w 3116152"/>
              <a:gd name="connsiteY0" fmla="*/ 0 h 2542122"/>
              <a:gd name="connsiteX1" fmla="*/ 3116152 w 3116152"/>
              <a:gd name="connsiteY1" fmla="*/ 798945 h 2542122"/>
              <a:gd name="connsiteX2" fmla="*/ 0 w 3116152"/>
              <a:gd name="connsiteY2" fmla="*/ 2542122 h 2542122"/>
              <a:gd name="connsiteX3" fmla="*/ 0 w 3116152"/>
              <a:gd name="connsiteY3" fmla="*/ 1767635 h 25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6152" h="2542122">
                <a:moveTo>
                  <a:pt x="3116152" y="0"/>
                </a:moveTo>
                <a:lnTo>
                  <a:pt x="3116152" y="798945"/>
                </a:lnTo>
                <a:lnTo>
                  <a:pt x="0" y="2542122"/>
                </a:lnTo>
                <a:lnTo>
                  <a:pt x="0" y="17676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>
            <a:off x="6880333" y="2490108"/>
            <a:ext cx="358496" cy="534784"/>
          </a:xfrm>
          <a:custGeom>
            <a:avLst/>
            <a:gdLst>
              <a:gd name="connsiteX0" fmla="*/ 0 w 477995"/>
              <a:gd name="connsiteY0" fmla="*/ 0 h 713045"/>
              <a:gd name="connsiteX1" fmla="*/ 477995 w 477995"/>
              <a:gd name="connsiteY1" fmla="*/ 438416 h 713045"/>
              <a:gd name="connsiteX2" fmla="*/ 0 w 477995"/>
              <a:gd name="connsiteY2" fmla="*/ 713045 h 71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995" h="713045">
                <a:moveTo>
                  <a:pt x="0" y="0"/>
                </a:moveTo>
                <a:lnTo>
                  <a:pt x="477995" y="438416"/>
                </a:lnTo>
                <a:lnTo>
                  <a:pt x="0" y="7130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6865379" y="2415359"/>
            <a:ext cx="2345619" cy="1800216"/>
          </a:xfrm>
          <a:custGeom>
            <a:avLst/>
            <a:gdLst>
              <a:gd name="connsiteX0" fmla="*/ 3127492 w 3127492"/>
              <a:gd name="connsiteY0" fmla="*/ 0 h 2400288"/>
              <a:gd name="connsiteX1" fmla="*/ 3127492 w 3127492"/>
              <a:gd name="connsiteY1" fmla="*/ 626888 h 2400288"/>
              <a:gd name="connsiteX2" fmla="*/ 0 w 3127492"/>
              <a:gd name="connsiteY2" fmla="*/ 2400288 h 2400288"/>
              <a:gd name="connsiteX3" fmla="*/ 0 w 3127492"/>
              <a:gd name="connsiteY3" fmla="*/ 1796882 h 24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492" h="2400288">
                <a:moveTo>
                  <a:pt x="3127492" y="0"/>
                </a:moveTo>
                <a:lnTo>
                  <a:pt x="3127492" y="626888"/>
                </a:lnTo>
                <a:lnTo>
                  <a:pt x="0" y="2400288"/>
                </a:lnTo>
                <a:lnTo>
                  <a:pt x="0" y="17968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6868203" y="1833161"/>
            <a:ext cx="2342797" cy="1798595"/>
          </a:xfrm>
          <a:custGeom>
            <a:avLst/>
            <a:gdLst>
              <a:gd name="connsiteX0" fmla="*/ 3123729 w 3123729"/>
              <a:gd name="connsiteY0" fmla="*/ 0 h 2398126"/>
              <a:gd name="connsiteX1" fmla="*/ 3123729 w 3123729"/>
              <a:gd name="connsiteY1" fmla="*/ 626859 h 2398126"/>
              <a:gd name="connsiteX2" fmla="*/ 0 w 3123729"/>
              <a:gd name="connsiteY2" fmla="*/ 2398126 h 2398126"/>
              <a:gd name="connsiteX3" fmla="*/ 0 w 3123729"/>
              <a:gd name="connsiteY3" fmla="*/ 1794720 h 239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3729" h="2398126">
                <a:moveTo>
                  <a:pt x="3123729" y="0"/>
                </a:moveTo>
                <a:lnTo>
                  <a:pt x="3123729" y="626859"/>
                </a:lnTo>
                <a:lnTo>
                  <a:pt x="0" y="2398126"/>
                </a:lnTo>
                <a:lnTo>
                  <a:pt x="0" y="17947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6084168" y="3396611"/>
            <a:ext cx="784999" cy="818966"/>
          </a:xfrm>
          <a:custGeom>
            <a:avLst/>
            <a:gdLst>
              <a:gd name="connsiteX0" fmla="*/ 530488 w 2018400"/>
              <a:gd name="connsiteY0" fmla="*/ 0 h 2215083"/>
              <a:gd name="connsiteX1" fmla="*/ 0 w 2018400"/>
              <a:gd name="connsiteY1" fmla="*/ 862737 h 2215083"/>
              <a:gd name="connsiteX2" fmla="*/ 2018400 w 2018400"/>
              <a:gd name="connsiteY2" fmla="*/ 2215083 h 2215083"/>
              <a:gd name="connsiteX3" fmla="*/ 2018400 w 2018400"/>
              <a:gd name="connsiteY3" fmla="*/ 1000902 h 221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400" h="2215083">
                <a:moveTo>
                  <a:pt x="530488" y="0"/>
                </a:moveTo>
                <a:lnTo>
                  <a:pt x="0" y="862737"/>
                </a:lnTo>
                <a:lnTo>
                  <a:pt x="2018400" y="2215083"/>
                </a:lnTo>
                <a:lnTo>
                  <a:pt x="2018400" y="10009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6369104" y="2975903"/>
            <a:ext cx="500065" cy="656133"/>
          </a:xfrm>
          <a:custGeom>
            <a:avLst/>
            <a:gdLst>
              <a:gd name="connsiteX0" fmla="*/ 529700 w 1341647"/>
              <a:gd name="connsiteY0" fmla="*/ 0 h 1760369"/>
              <a:gd name="connsiteX1" fmla="*/ 0 w 1341647"/>
              <a:gd name="connsiteY1" fmla="*/ 861454 h 1760369"/>
              <a:gd name="connsiteX2" fmla="*/ 1341647 w 1341647"/>
              <a:gd name="connsiteY2" fmla="*/ 1760369 h 1760369"/>
              <a:gd name="connsiteX3" fmla="*/ 1341647 w 1341647"/>
              <a:gd name="connsiteY3" fmla="*/ 546187 h 176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647" h="1760369">
                <a:moveTo>
                  <a:pt x="529700" y="0"/>
                </a:moveTo>
                <a:lnTo>
                  <a:pt x="0" y="861454"/>
                </a:lnTo>
                <a:lnTo>
                  <a:pt x="1341647" y="1760369"/>
                </a:lnTo>
                <a:lnTo>
                  <a:pt x="1341647" y="54618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7" name="Freeform 28"/>
          <p:cNvSpPr>
            <a:spLocks/>
          </p:cNvSpPr>
          <p:nvPr/>
        </p:nvSpPr>
        <p:spPr bwMode="auto">
          <a:xfrm>
            <a:off x="6647241" y="2490109"/>
            <a:ext cx="233092" cy="535877"/>
          </a:xfrm>
          <a:custGeom>
            <a:avLst/>
            <a:gdLst>
              <a:gd name="connsiteX0" fmla="*/ 310789 w 310789"/>
              <a:gd name="connsiteY0" fmla="*/ 0 h 714503"/>
              <a:gd name="connsiteX1" fmla="*/ 310789 w 310789"/>
              <a:gd name="connsiteY1" fmla="*/ 714503 h 714503"/>
              <a:gd name="connsiteX2" fmla="*/ 0 w 310789"/>
              <a:gd name="connsiteY2" fmla="*/ 505439 h 71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9" h="714503">
                <a:moveTo>
                  <a:pt x="310789" y="0"/>
                </a:moveTo>
                <a:lnTo>
                  <a:pt x="310789" y="714503"/>
                </a:lnTo>
                <a:lnTo>
                  <a:pt x="0" y="5054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 rot="19800000">
            <a:off x="6815141" y="4434508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Система контроля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800000">
            <a:off x="6815141" y="3745257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Готовые интеграции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800000">
            <a:off x="6815141" y="3166030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Налаженные отношения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800000">
            <a:off x="6804020" y="2528034"/>
            <a:ext cx="2609709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Опыт запусков и поддержки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58" y="1845654"/>
            <a:ext cx="97370" cy="538554"/>
          </a:xfrm>
          <a:prstGeom prst="rect">
            <a:avLst/>
          </a:prstGeom>
          <a:solidFill>
            <a:srgbClr val="286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reeform 21"/>
          <p:cNvSpPr>
            <a:spLocks/>
          </p:cNvSpPr>
          <p:nvPr/>
        </p:nvSpPr>
        <p:spPr bwMode="auto">
          <a:xfrm>
            <a:off x="6875349" y="3031296"/>
            <a:ext cx="2335649" cy="1794488"/>
          </a:xfrm>
          <a:custGeom>
            <a:avLst/>
            <a:gdLst>
              <a:gd name="connsiteX0" fmla="*/ 3114198 w 3114198"/>
              <a:gd name="connsiteY0" fmla="*/ 0 h 2392650"/>
              <a:gd name="connsiteX1" fmla="*/ 3114198 w 3114198"/>
              <a:gd name="connsiteY1" fmla="*/ 626788 h 2392650"/>
              <a:gd name="connsiteX2" fmla="*/ 0 w 3114198"/>
              <a:gd name="connsiteY2" fmla="*/ 2392650 h 2392650"/>
              <a:gd name="connsiteX3" fmla="*/ 0 w 3114198"/>
              <a:gd name="connsiteY3" fmla="*/ 1789244 h 239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98" h="2392650">
                <a:moveTo>
                  <a:pt x="3114198" y="0"/>
                </a:moveTo>
                <a:lnTo>
                  <a:pt x="3114198" y="626788"/>
                </a:lnTo>
                <a:lnTo>
                  <a:pt x="0" y="2392650"/>
                </a:lnTo>
                <a:lnTo>
                  <a:pt x="0" y="17892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/>
          </a:p>
        </p:txBody>
      </p:sp>
      <p:sp>
        <p:nvSpPr>
          <p:cNvPr id="42" name="Freeform 66"/>
          <p:cNvSpPr>
            <a:spLocks/>
          </p:cNvSpPr>
          <p:nvPr/>
        </p:nvSpPr>
        <p:spPr bwMode="auto">
          <a:xfrm>
            <a:off x="5803279" y="3805707"/>
            <a:ext cx="1084427" cy="1022033"/>
          </a:xfrm>
          <a:custGeom>
            <a:avLst/>
            <a:gdLst>
              <a:gd name="T0" fmla="*/ 256 w 1197"/>
              <a:gd name="T1" fmla="*/ 0 h 1155"/>
              <a:gd name="T2" fmla="*/ 0 w 1197"/>
              <a:gd name="T3" fmla="*/ 353 h 1155"/>
              <a:gd name="T4" fmla="*/ 1197 w 1197"/>
              <a:gd name="T5" fmla="*/ 1155 h 1155"/>
              <a:gd name="T6" fmla="*/ 1197 w 1197"/>
              <a:gd name="T7" fmla="*/ 633 h 1155"/>
              <a:gd name="T8" fmla="*/ 256 w 1197"/>
              <a:gd name="T9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7" h="1155">
                <a:moveTo>
                  <a:pt x="256" y="0"/>
                </a:moveTo>
                <a:lnTo>
                  <a:pt x="0" y="353"/>
                </a:lnTo>
                <a:lnTo>
                  <a:pt x="1197" y="1155"/>
                </a:lnTo>
                <a:lnTo>
                  <a:pt x="1197" y="633"/>
                </a:lnTo>
                <a:lnTo>
                  <a:pt x="25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Прямоугольник 28"/>
          <p:cNvSpPr/>
          <p:nvPr/>
        </p:nvSpPr>
        <p:spPr>
          <a:xfrm rot="18176478">
            <a:off x="4656026" y="3113382"/>
            <a:ext cx="3178081" cy="24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 rot="19800000">
            <a:off x="6845232" y="3757461"/>
            <a:ext cx="244370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Готовые интеграции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42814">
            <a:off x="5012941" y="5125262"/>
            <a:ext cx="2404210" cy="248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48" name="Рисунок 47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29333" y="2561729"/>
            <a:ext cx="97370" cy="538554"/>
          </a:xfrm>
          <a:prstGeom prst="rect">
            <a:avLst/>
          </a:prstGeom>
          <a:solidFill>
            <a:srgbClr val="32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20851" y="3284984"/>
            <a:ext cx="97370" cy="538554"/>
          </a:xfrm>
          <a:prstGeom prst="rect">
            <a:avLst/>
          </a:prstGeom>
          <a:solidFill>
            <a:srgbClr val="32A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0851" y="4002793"/>
            <a:ext cx="97370" cy="538554"/>
          </a:xfrm>
          <a:prstGeom prst="rect">
            <a:avLst/>
          </a:prstGeom>
          <a:solidFill>
            <a:srgbClr val="7C9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C9C1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8722" y="4727697"/>
            <a:ext cx="97370" cy="538554"/>
          </a:xfrm>
          <a:prstGeom prst="rect">
            <a:avLst/>
          </a:prstGeom>
          <a:solidFill>
            <a:srgbClr val="7C9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C9C1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8722" y="5442030"/>
            <a:ext cx="97370" cy="538554"/>
          </a:xfrm>
          <a:prstGeom prst="rect">
            <a:avLst/>
          </a:prstGeom>
          <a:solidFill>
            <a:srgbClr val="DC9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C9C1E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576" y="6496769"/>
            <a:ext cx="7560840" cy="0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 rot="19865221">
            <a:off x="6737830" y="4988589"/>
            <a:ext cx="2376475" cy="379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650" y="-171450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itchFamily="18" charset="0"/>
              </a:rPr>
              <a:t>Отчетность в системе </a:t>
            </a:r>
            <a:r>
              <a:rPr lang="en-US" sz="2800" dirty="0" smtClean="0">
                <a:latin typeface="Palatino Linotype" pitchFamily="18" charset="0"/>
              </a:rPr>
              <a:t>NEON</a:t>
            </a:r>
            <a:endParaRPr lang="ru-RU" sz="2800" dirty="0"/>
          </a:p>
        </p:txBody>
      </p:sp>
      <p:grpSp>
        <p:nvGrpSpPr>
          <p:cNvPr id="7" name="Group 18"/>
          <p:cNvGrpSpPr/>
          <p:nvPr/>
        </p:nvGrpSpPr>
        <p:grpSpPr>
          <a:xfrm>
            <a:off x="3231379" y="2612139"/>
            <a:ext cx="2681243" cy="2681243"/>
            <a:chOff x="4308506" y="1641506"/>
            <a:chExt cx="3574990" cy="3574990"/>
          </a:xfrm>
        </p:grpSpPr>
        <p:sp>
          <p:nvSpPr>
            <p:cNvPr id="8" name="Freeform 10"/>
            <p:cNvSpPr/>
            <p:nvPr/>
          </p:nvSpPr>
          <p:spPr>
            <a:xfrm>
              <a:off x="6273800" y="1641506"/>
              <a:ext cx="960390" cy="636372"/>
            </a:xfrm>
            <a:custGeom>
              <a:avLst/>
              <a:gdLst>
                <a:gd name="connsiteX0" fmla="*/ 0 w 960390"/>
                <a:gd name="connsiteY0" fmla="*/ 0 h 636372"/>
                <a:gd name="connsiteX1" fmla="*/ 5880 w 960390"/>
                <a:gd name="connsiteY1" fmla="*/ 297 h 636372"/>
                <a:gd name="connsiteX2" fmla="*/ 826626 w 960390"/>
                <a:gd name="connsiteY2" fmla="*/ 297831 h 636372"/>
                <a:gd name="connsiteX3" fmla="*/ 960390 w 960390"/>
                <a:gd name="connsiteY3" fmla="*/ 397858 h 636372"/>
                <a:gd name="connsiteX4" fmla="*/ 721876 w 960390"/>
                <a:gd name="connsiteY4" fmla="*/ 636372 h 636372"/>
                <a:gd name="connsiteX5" fmla="*/ 639763 w 960390"/>
                <a:gd name="connsiteY5" fmla="*/ 574969 h 636372"/>
                <a:gd name="connsiteX6" fmla="*/ 116897 w 960390"/>
                <a:gd name="connsiteY6" fmla="*/ 354946 h 636372"/>
                <a:gd name="connsiteX7" fmla="*/ 0 w 960390"/>
                <a:gd name="connsiteY7" fmla="*/ 337105 h 636372"/>
                <a:gd name="connsiteX8" fmla="*/ 0 w 960390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90" h="636372">
                  <a:moveTo>
                    <a:pt x="0" y="0"/>
                  </a:moveTo>
                  <a:lnTo>
                    <a:pt x="5880" y="297"/>
                  </a:lnTo>
                  <a:cubicBezTo>
                    <a:pt x="307841" y="30963"/>
                    <a:pt x="587694" y="136412"/>
                    <a:pt x="826626" y="297831"/>
                  </a:cubicBezTo>
                  <a:lnTo>
                    <a:pt x="960390" y="397858"/>
                  </a:lnTo>
                  <a:lnTo>
                    <a:pt x="721876" y="636372"/>
                  </a:lnTo>
                  <a:lnTo>
                    <a:pt x="639763" y="574969"/>
                  </a:lnTo>
                  <a:cubicBezTo>
                    <a:pt x="484178" y="469857"/>
                    <a:pt x="307276" y="393903"/>
                    <a:pt x="116897" y="354946"/>
                  </a:cubicBezTo>
                  <a:lnTo>
                    <a:pt x="0" y="337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4957811" y="1641506"/>
              <a:ext cx="960389" cy="636372"/>
            </a:xfrm>
            <a:custGeom>
              <a:avLst/>
              <a:gdLst>
                <a:gd name="connsiteX0" fmla="*/ 960389 w 960389"/>
                <a:gd name="connsiteY0" fmla="*/ 0 h 636372"/>
                <a:gd name="connsiteX1" fmla="*/ 960389 w 960389"/>
                <a:gd name="connsiteY1" fmla="*/ 337105 h 636372"/>
                <a:gd name="connsiteX2" fmla="*/ 843494 w 960389"/>
                <a:gd name="connsiteY2" fmla="*/ 354946 h 636372"/>
                <a:gd name="connsiteX3" fmla="*/ 320628 w 960389"/>
                <a:gd name="connsiteY3" fmla="*/ 574969 h 636372"/>
                <a:gd name="connsiteX4" fmla="*/ 238514 w 960389"/>
                <a:gd name="connsiteY4" fmla="*/ 636372 h 636372"/>
                <a:gd name="connsiteX5" fmla="*/ 0 w 960389"/>
                <a:gd name="connsiteY5" fmla="*/ 397858 h 636372"/>
                <a:gd name="connsiteX6" fmla="*/ 133765 w 960389"/>
                <a:gd name="connsiteY6" fmla="*/ 297831 h 636372"/>
                <a:gd name="connsiteX7" fmla="*/ 954511 w 960389"/>
                <a:gd name="connsiteY7" fmla="*/ 297 h 636372"/>
                <a:gd name="connsiteX8" fmla="*/ 960389 w 960389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89" h="636372">
                  <a:moveTo>
                    <a:pt x="960389" y="0"/>
                  </a:moveTo>
                  <a:lnTo>
                    <a:pt x="960389" y="337105"/>
                  </a:lnTo>
                  <a:lnTo>
                    <a:pt x="843494" y="354946"/>
                  </a:lnTo>
                  <a:cubicBezTo>
                    <a:pt x="653116" y="393903"/>
                    <a:pt x="476214" y="469857"/>
                    <a:pt x="320628" y="574969"/>
                  </a:cubicBezTo>
                  <a:lnTo>
                    <a:pt x="238514" y="636372"/>
                  </a:lnTo>
                  <a:lnTo>
                    <a:pt x="0" y="397858"/>
                  </a:lnTo>
                  <a:lnTo>
                    <a:pt x="133765" y="297831"/>
                  </a:lnTo>
                  <a:cubicBezTo>
                    <a:pt x="372697" y="136412"/>
                    <a:pt x="652550" y="30963"/>
                    <a:pt x="954511" y="297"/>
                  </a:cubicBezTo>
                  <a:lnTo>
                    <a:pt x="960389" y="0"/>
                  </a:lnTo>
                  <a:close/>
                </a:path>
              </a:pathLst>
            </a:custGeom>
            <a:solidFill>
              <a:srgbClr val="F5C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Freeform 12"/>
            <p:cNvSpPr/>
            <p:nvPr/>
          </p:nvSpPr>
          <p:spPr>
            <a:xfrm>
              <a:off x="7247124" y="2290811"/>
              <a:ext cx="636372" cy="960390"/>
            </a:xfrm>
            <a:custGeom>
              <a:avLst/>
              <a:gdLst>
                <a:gd name="connsiteX0" fmla="*/ 238514 w 636372"/>
                <a:gd name="connsiteY0" fmla="*/ 0 h 960390"/>
                <a:gd name="connsiteX1" fmla="*/ 338541 w 636372"/>
                <a:gd name="connsiteY1" fmla="*/ 133765 h 960390"/>
                <a:gd name="connsiteX2" fmla="*/ 636075 w 636372"/>
                <a:gd name="connsiteY2" fmla="*/ 954511 h 960390"/>
                <a:gd name="connsiteX3" fmla="*/ 636372 w 636372"/>
                <a:gd name="connsiteY3" fmla="*/ 960390 h 960390"/>
                <a:gd name="connsiteX4" fmla="*/ 299267 w 636372"/>
                <a:gd name="connsiteY4" fmla="*/ 960390 h 960390"/>
                <a:gd name="connsiteX5" fmla="*/ 281426 w 636372"/>
                <a:gd name="connsiteY5" fmla="*/ 843494 h 960390"/>
                <a:gd name="connsiteX6" fmla="*/ 61403 w 636372"/>
                <a:gd name="connsiteY6" fmla="*/ 320628 h 960390"/>
                <a:gd name="connsiteX7" fmla="*/ 0 w 636372"/>
                <a:gd name="connsiteY7" fmla="*/ 238514 h 960390"/>
                <a:gd name="connsiteX8" fmla="*/ 238514 w 636372"/>
                <a:gd name="connsiteY8" fmla="*/ 0 h 9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90">
                  <a:moveTo>
                    <a:pt x="238514" y="0"/>
                  </a:moveTo>
                  <a:lnTo>
                    <a:pt x="338541" y="133765"/>
                  </a:lnTo>
                  <a:cubicBezTo>
                    <a:pt x="499961" y="372697"/>
                    <a:pt x="605409" y="652550"/>
                    <a:pt x="636075" y="954511"/>
                  </a:cubicBezTo>
                  <a:lnTo>
                    <a:pt x="636372" y="960390"/>
                  </a:lnTo>
                  <a:lnTo>
                    <a:pt x="299267" y="960390"/>
                  </a:lnTo>
                  <a:lnTo>
                    <a:pt x="281426" y="843494"/>
                  </a:lnTo>
                  <a:cubicBezTo>
                    <a:pt x="242469" y="653116"/>
                    <a:pt x="166515" y="476214"/>
                    <a:pt x="61403" y="320628"/>
                  </a:cubicBezTo>
                  <a:lnTo>
                    <a:pt x="0" y="238514"/>
                  </a:lnTo>
                  <a:lnTo>
                    <a:pt x="238514" y="0"/>
                  </a:lnTo>
                  <a:close/>
                </a:path>
              </a:pathLst>
            </a:custGeom>
            <a:solidFill>
              <a:srgbClr val="31B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Freeform 13"/>
            <p:cNvSpPr/>
            <p:nvPr/>
          </p:nvSpPr>
          <p:spPr>
            <a:xfrm>
              <a:off x="4308506" y="2290812"/>
              <a:ext cx="636372" cy="960389"/>
            </a:xfrm>
            <a:custGeom>
              <a:avLst/>
              <a:gdLst>
                <a:gd name="connsiteX0" fmla="*/ 397858 w 636372"/>
                <a:gd name="connsiteY0" fmla="*/ 0 h 960389"/>
                <a:gd name="connsiteX1" fmla="*/ 636372 w 636372"/>
                <a:gd name="connsiteY1" fmla="*/ 238514 h 960389"/>
                <a:gd name="connsiteX2" fmla="*/ 574969 w 636372"/>
                <a:gd name="connsiteY2" fmla="*/ 320627 h 960389"/>
                <a:gd name="connsiteX3" fmla="*/ 354946 w 636372"/>
                <a:gd name="connsiteY3" fmla="*/ 843493 h 960389"/>
                <a:gd name="connsiteX4" fmla="*/ 337105 w 636372"/>
                <a:gd name="connsiteY4" fmla="*/ 960389 h 960389"/>
                <a:gd name="connsiteX5" fmla="*/ 0 w 636372"/>
                <a:gd name="connsiteY5" fmla="*/ 960389 h 960389"/>
                <a:gd name="connsiteX6" fmla="*/ 297 w 636372"/>
                <a:gd name="connsiteY6" fmla="*/ 954510 h 960389"/>
                <a:gd name="connsiteX7" fmla="*/ 297831 w 636372"/>
                <a:gd name="connsiteY7" fmla="*/ 133764 h 960389"/>
                <a:gd name="connsiteX8" fmla="*/ 397858 w 636372"/>
                <a:gd name="connsiteY8" fmla="*/ 0 h 9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89">
                  <a:moveTo>
                    <a:pt x="397858" y="0"/>
                  </a:moveTo>
                  <a:lnTo>
                    <a:pt x="636372" y="238514"/>
                  </a:lnTo>
                  <a:lnTo>
                    <a:pt x="574969" y="320627"/>
                  </a:lnTo>
                  <a:cubicBezTo>
                    <a:pt x="469858" y="476213"/>
                    <a:pt x="393903" y="653115"/>
                    <a:pt x="354946" y="843493"/>
                  </a:cubicBezTo>
                  <a:lnTo>
                    <a:pt x="337105" y="960389"/>
                  </a:lnTo>
                  <a:lnTo>
                    <a:pt x="0" y="960389"/>
                  </a:lnTo>
                  <a:lnTo>
                    <a:pt x="297" y="954510"/>
                  </a:lnTo>
                  <a:cubicBezTo>
                    <a:pt x="30963" y="652549"/>
                    <a:pt x="136412" y="372696"/>
                    <a:pt x="297831" y="133764"/>
                  </a:cubicBezTo>
                  <a:lnTo>
                    <a:pt x="397858" y="0"/>
                  </a:lnTo>
                  <a:close/>
                </a:path>
              </a:pathLst>
            </a:custGeom>
            <a:solidFill>
              <a:srgbClr val="5BD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4308506" y="3606801"/>
              <a:ext cx="636372" cy="960389"/>
            </a:xfrm>
            <a:custGeom>
              <a:avLst/>
              <a:gdLst>
                <a:gd name="connsiteX0" fmla="*/ 0 w 636372"/>
                <a:gd name="connsiteY0" fmla="*/ 0 h 960389"/>
                <a:gd name="connsiteX1" fmla="*/ 337105 w 636372"/>
                <a:gd name="connsiteY1" fmla="*/ 0 h 960389"/>
                <a:gd name="connsiteX2" fmla="*/ 354946 w 636372"/>
                <a:gd name="connsiteY2" fmla="*/ 116896 h 960389"/>
                <a:gd name="connsiteX3" fmla="*/ 574969 w 636372"/>
                <a:gd name="connsiteY3" fmla="*/ 639762 h 960389"/>
                <a:gd name="connsiteX4" fmla="*/ 636372 w 636372"/>
                <a:gd name="connsiteY4" fmla="*/ 721875 h 960389"/>
                <a:gd name="connsiteX5" fmla="*/ 397858 w 636372"/>
                <a:gd name="connsiteY5" fmla="*/ 960389 h 960389"/>
                <a:gd name="connsiteX6" fmla="*/ 297831 w 636372"/>
                <a:gd name="connsiteY6" fmla="*/ 826625 h 960389"/>
                <a:gd name="connsiteX7" fmla="*/ 297 w 636372"/>
                <a:gd name="connsiteY7" fmla="*/ 5879 h 960389"/>
                <a:gd name="connsiteX8" fmla="*/ 0 w 636372"/>
                <a:gd name="connsiteY8" fmla="*/ 0 h 96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89">
                  <a:moveTo>
                    <a:pt x="0" y="0"/>
                  </a:moveTo>
                  <a:lnTo>
                    <a:pt x="337105" y="0"/>
                  </a:lnTo>
                  <a:lnTo>
                    <a:pt x="354946" y="116896"/>
                  </a:lnTo>
                  <a:cubicBezTo>
                    <a:pt x="393903" y="307275"/>
                    <a:pt x="469858" y="484177"/>
                    <a:pt x="574969" y="639762"/>
                  </a:cubicBezTo>
                  <a:lnTo>
                    <a:pt x="636372" y="721875"/>
                  </a:lnTo>
                  <a:lnTo>
                    <a:pt x="397858" y="960389"/>
                  </a:lnTo>
                  <a:lnTo>
                    <a:pt x="297831" y="826625"/>
                  </a:lnTo>
                  <a:cubicBezTo>
                    <a:pt x="136412" y="587693"/>
                    <a:pt x="30963" y="307840"/>
                    <a:pt x="297" y="58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B6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Freeform 15"/>
            <p:cNvSpPr/>
            <p:nvPr/>
          </p:nvSpPr>
          <p:spPr>
            <a:xfrm>
              <a:off x="7247124" y="3606801"/>
              <a:ext cx="636372" cy="960390"/>
            </a:xfrm>
            <a:custGeom>
              <a:avLst/>
              <a:gdLst>
                <a:gd name="connsiteX0" fmla="*/ 299267 w 636372"/>
                <a:gd name="connsiteY0" fmla="*/ 0 h 960390"/>
                <a:gd name="connsiteX1" fmla="*/ 636372 w 636372"/>
                <a:gd name="connsiteY1" fmla="*/ 0 h 960390"/>
                <a:gd name="connsiteX2" fmla="*/ 636075 w 636372"/>
                <a:gd name="connsiteY2" fmla="*/ 5879 h 960390"/>
                <a:gd name="connsiteX3" fmla="*/ 338541 w 636372"/>
                <a:gd name="connsiteY3" fmla="*/ 826625 h 960390"/>
                <a:gd name="connsiteX4" fmla="*/ 238514 w 636372"/>
                <a:gd name="connsiteY4" fmla="*/ 960390 h 960390"/>
                <a:gd name="connsiteX5" fmla="*/ 0 w 636372"/>
                <a:gd name="connsiteY5" fmla="*/ 721876 h 960390"/>
                <a:gd name="connsiteX6" fmla="*/ 61403 w 636372"/>
                <a:gd name="connsiteY6" fmla="*/ 639762 h 960390"/>
                <a:gd name="connsiteX7" fmla="*/ 281426 w 636372"/>
                <a:gd name="connsiteY7" fmla="*/ 116896 h 960390"/>
                <a:gd name="connsiteX8" fmla="*/ 299267 w 636372"/>
                <a:gd name="connsiteY8" fmla="*/ 0 h 96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6372" h="960390">
                  <a:moveTo>
                    <a:pt x="299267" y="0"/>
                  </a:moveTo>
                  <a:lnTo>
                    <a:pt x="636372" y="0"/>
                  </a:lnTo>
                  <a:lnTo>
                    <a:pt x="636075" y="5879"/>
                  </a:lnTo>
                  <a:cubicBezTo>
                    <a:pt x="605409" y="307840"/>
                    <a:pt x="499961" y="587693"/>
                    <a:pt x="338541" y="826625"/>
                  </a:cubicBezTo>
                  <a:lnTo>
                    <a:pt x="238514" y="960390"/>
                  </a:lnTo>
                  <a:lnTo>
                    <a:pt x="0" y="721876"/>
                  </a:lnTo>
                  <a:lnTo>
                    <a:pt x="61403" y="639762"/>
                  </a:lnTo>
                  <a:cubicBezTo>
                    <a:pt x="166515" y="484177"/>
                    <a:pt x="242469" y="307275"/>
                    <a:pt x="281426" y="116896"/>
                  </a:cubicBezTo>
                  <a:lnTo>
                    <a:pt x="299267" y="0"/>
                  </a:lnTo>
                  <a:close/>
                </a:path>
              </a:pathLst>
            </a:custGeom>
            <a:solidFill>
              <a:srgbClr val="5BD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Freeform 16"/>
            <p:cNvSpPr/>
            <p:nvPr/>
          </p:nvSpPr>
          <p:spPr>
            <a:xfrm>
              <a:off x="4957811" y="4580124"/>
              <a:ext cx="960389" cy="636372"/>
            </a:xfrm>
            <a:custGeom>
              <a:avLst/>
              <a:gdLst>
                <a:gd name="connsiteX0" fmla="*/ 238514 w 960389"/>
                <a:gd name="connsiteY0" fmla="*/ 0 h 636372"/>
                <a:gd name="connsiteX1" fmla="*/ 320628 w 960389"/>
                <a:gd name="connsiteY1" fmla="*/ 61403 h 636372"/>
                <a:gd name="connsiteX2" fmla="*/ 843494 w 960389"/>
                <a:gd name="connsiteY2" fmla="*/ 281426 h 636372"/>
                <a:gd name="connsiteX3" fmla="*/ 960389 w 960389"/>
                <a:gd name="connsiteY3" fmla="*/ 299267 h 636372"/>
                <a:gd name="connsiteX4" fmla="*/ 960389 w 960389"/>
                <a:gd name="connsiteY4" fmla="*/ 636372 h 636372"/>
                <a:gd name="connsiteX5" fmla="*/ 954511 w 960389"/>
                <a:gd name="connsiteY5" fmla="*/ 636075 h 636372"/>
                <a:gd name="connsiteX6" fmla="*/ 133765 w 960389"/>
                <a:gd name="connsiteY6" fmla="*/ 338541 h 636372"/>
                <a:gd name="connsiteX7" fmla="*/ 0 w 960389"/>
                <a:gd name="connsiteY7" fmla="*/ 238514 h 636372"/>
                <a:gd name="connsiteX8" fmla="*/ 238514 w 960389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89" h="636372">
                  <a:moveTo>
                    <a:pt x="238514" y="0"/>
                  </a:moveTo>
                  <a:lnTo>
                    <a:pt x="320628" y="61403"/>
                  </a:lnTo>
                  <a:cubicBezTo>
                    <a:pt x="476214" y="166515"/>
                    <a:pt x="653116" y="242469"/>
                    <a:pt x="843494" y="281426"/>
                  </a:cubicBezTo>
                  <a:lnTo>
                    <a:pt x="960389" y="299267"/>
                  </a:lnTo>
                  <a:lnTo>
                    <a:pt x="960389" y="636372"/>
                  </a:lnTo>
                  <a:lnTo>
                    <a:pt x="954511" y="636075"/>
                  </a:lnTo>
                  <a:cubicBezTo>
                    <a:pt x="652550" y="605409"/>
                    <a:pt x="372697" y="499961"/>
                    <a:pt x="133765" y="338541"/>
                  </a:cubicBezTo>
                  <a:lnTo>
                    <a:pt x="0" y="238514"/>
                  </a:lnTo>
                  <a:lnTo>
                    <a:pt x="238514" y="0"/>
                  </a:lnTo>
                  <a:close/>
                </a:path>
              </a:pathLst>
            </a:custGeom>
            <a:solidFill>
              <a:srgbClr val="A5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>
            <a:xfrm>
              <a:off x="6273800" y="4580124"/>
              <a:ext cx="960390" cy="636372"/>
            </a:xfrm>
            <a:custGeom>
              <a:avLst/>
              <a:gdLst>
                <a:gd name="connsiteX0" fmla="*/ 721876 w 960390"/>
                <a:gd name="connsiteY0" fmla="*/ 0 h 636372"/>
                <a:gd name="connsiteX1" fmla="*/ 960390 w 960390"/>
                <a:gd name="connsiteY1" fmla="*/ 238514 h 636372"/>
                <a:gd name="connsiteX2" fmla="*/ 826626 w 960390"/>
                <a:gd name="connsiteY2" fmla="*/ 338541 h 636372"/>
                <a:gd name="connsiteX3" fmla="*/ 5880 w 960390"/>
                <a:gd name="connsiteY3" fmla="*/ 636075 h 636372"/>
                <a:gd name="connsiteX4" fmla="*/ 0 w 960390"/>
                <a:gd name="connsiteY4" fmla="*/ 636372 h 636372"/>
                <a:gd name="connsiteX5" fmla="*/ 0 w 960390"/>
                <a:gd name="connsiteY5" fmla="*/ 299267 h 636372"/>
                <a:gd name="connsiteX6" fmla="*/ 116897 w 960390"/>
                <a:gd name="connsiteY6" fmla="*/ 281426 h 636372"/>
                <a:gd name="connsiteX7" fmla="*/ 639763 w 960390"/>
                <a:gd name="connsiteY7" fmla="*/ 61403 h 636372"/>
                <a:gd name="connsiteX8" fmla="*/ 721876 w 960390"/>
                <a:gd name="connsiteY8" fmla="*/ 0 h 63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390" h="636372">
                  <a:moveTo>
                    <a:pt x="721876" y="0"/>
                  </a:moveTo>
                  <a:lnTo>
                    <a:pt x="960390" y="238514"/>
                  </a:lnTo>
                  <a:lnTo>
                    <a:pt x="826626" y="338541"/>
                  </a:lnTo>
                  <a:cubicBezTo>
                    <a:pt x="587694" y="499961"/>
                    <a:pt x="307841" y="605409"/>
                    <a:pt x="5880" y="636075"/>
                  </a:cubicBezTo>
                  <a:lnTo>
                    <a:pt x="0" y="636372"/>
                  </a:lnTo>
                  <a:lnTo>
                    <a:pt x="0" y="299267"/>
                  </a:lnTo>
                  <a:lnTo>
                    <a:pt x="116897" y="281426"/>
                  </a:lnTo>
                  <a:cubicBezTo>
                    <a:pt x="307276" y="242469"/>
                    <a:pt x="484178" y="166515"/>
                    <a:pt x="639763" y="61403"/>
                  </a:cubicBezTo>
                  <a:lnTo>
                    <a:pt x="721876" y="0"/>
                  </a:lnTo>
                  <a:close/>
                </a:path>
              </a:pathLst>
            </a:custGeom>
            <a:solidFill>
              <a:srgbClr val="F5C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5246757" y="2612139"/>
            <a:ext cx="1473972" cy="477279"/>
            <a:chOff x="6995676" y="2094088"/>
            <a:chExt cx="1965296" cy="636372"/>
          </a:xfrm>
        </p:grpSpPr>
        <p:cxnSp>
          <p:nvCxnSpPr>
            <p:cNvPr id="17" name="Straight Connector 28"/>
            <p:cNvCxnSpPr/>
            <p:nvPr/>
          </p:nvCxnSpPr>
          <p:spPr>
            <a:xfrm>
              <a:off x="7632048" y="2094088"/>
              <a:ext cx="1328924" cy="0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0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6"/>
          <p:cNvGrpSpPr/>
          <p:nvPr/>
        </p:nvGrpSpPr>
        <p:grpSpPr>
          <a:xfrm flipV="1">
            <a:off x="5435343" y="4628690"/>
            <a:ext cx="1285386" cy="480060"/>
            <a:chOff x="6995676" y="2094088"/>
            <a:chExt cx="1713848" cy="636372"/>
          </a:xfrm>
        </p:grpSpPr>
        <p:cxnSp>
          <p:nvCxnSpPr>
            <p:cNvPr id="20" name="Straight Connector 37"/>
            <p:cNvCxnSpPr/>
            <p:nvPr/>
          </p:nvCxnSpPr>
          <p:spPr>
            <a:xfrm flipV="1">
              <a:off x="7632048" y="2094088"/>
              <a:ext cx="1077476" cy="0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8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9"/>
          <p:cNvGrpSpPr/>
          <p:nvPr/>
        </p:nvGrpSpPr>
        <p:grpSpPr>
          <a:xfrm flipH="1">
            <a:off x="2411714" y="2795611"/>
            <a:ext cx="1295048" cy="477279"/>
            <a:chOff x="6995676" y="2094088"/>
            <a:chExt cx="1729146" cy="636372"/>
          </a:xfrm>
        </p:grpSpPr>
        <p:cxnSp>
          <p:nvCxnSpPr>
            <p:cNvPr id="23" name="Straight Connector 40"/>
            <p:cNvCxnSpPr/>
            <p:nvPr/>
          </p:nvCxnSpPr>
          <p:spPr>
            <a:xfrm>
              <a:off x="7632047" y="2094088"/>
              <a:ext cx="1092775" cy="0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1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5BD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42"/>
          <p:cNvGrpSpPr/>
          <p:nvPr/>
        </p:nvGrpSpPr>
        <p:grpSpPr>
          <a:xfrm flipH="1" flipV="1">
            <a:off x="2409828" y="4822847"/>
            <a:ext cx="1473707" cy="480060"/>
            <a:chOff x="6995676" y="2094088"/>
            <a:chExt cx="1967691" cy="636372"/>
          </a:xfrm>
        </p:grpSpPr>
        <p:cxnSp>
          <p:nvCxnSpPr>
            <p:cNvPr id="26" name="Straight Connector 43"/>
            <p:cNvCxnSpPr/>
            <p:nvPr/>
          </p:nvCxnSpPr>
          <p:spPr>
            <a:xfrm flipV="1">
              <a:off x="7632046" y="2094088"/>
              <a:ext cx="1331321" cy="0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4"/>
            <p:cNvCxnSpPr/>
            <p:nvPr/>
          </p:nvCxnSpPr>
          <p:spPr>
            <a:xfrm flipV="1">
              <a:off x="6995676" y="2094088"/>
              <a:ext cx="636372" cy="636372"/>
            </a:xfrm>
            <a:prstGeom prst="line">
              <a:avLst/>
            </a:prstGeom>
            <a:ln w="19050">
              <a:solidFill>
                <a:srgbClr val="A5D0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45"/>
          <p:cNvCxnSpPr/>
          <p:nvPr/>
        </p:nvCxnSpPr>
        <p:spPr>
          <a:xfrm>
            <a:off x="5659793" y="3819410"/>
            <a:ext cx="1064858" cy="0"/>
          </a:xfrm>
          <a:prstGeom prst="line">
            <a:avLst/>
          </a:prstGeom>
          <a:ln w="19050">
            <a:solidFill>
              <a:srgbClr val="31B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7"/>
          <p:cNvCxnSpPr/>
          <p:nvPr/>
        </p:nvCxnSpPr>
        <p:spPr>
          <a:xfrm flipH="1" flipV="1">
            <a:off x="4441390" y="2327455"/>
            <a:ext cx="0" cy="537515"/>
          </a:xfrm>
          <a:prstGeom prst="line">
            <a:avLst/>
          </a:prstGeom>
          <a:ln w="19050">
            <a:solidFill>
              <a:srgbClr val="F5C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9"/>
          <p:cNvCxnSpPr/>
          <p:nvPr/>
        </p:nvCxnSpPr>
        <p:spPr>
          <a:xfrm>
            <a:off x="2419350" y="4086110"/>
            <a:ext cx="1062990" cy="0"/>
          </a:xfrm>
          <a:prstGeom prst="line">
            <a:avLst/>
          </a:prstGeom>
          <a:ln w="19050">
            <a:solidFill>
              <a:srgbClr val="31B6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7"/>
          <p:cNvCxnSpPr/>
          <p:nvPr/>
        </p:nvCxnSpPr>
        <p:spPr>
          <a:xfrm>
            <a:off x="4705351" y="5040555"/>
            <a:ext cx="2" cy="583903"/>
          </a:xfrm>
          <a:prstGeom prst="line">
            <a:avLst/>
          </a:prstGeom>
          <a:ln w="19050">
            <a:solidFill>
              <a:srgbClr val="F5C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36"/>
          <p:cNvSpPr>
            <a:spLocks noChangeArrowheads="1"/>
          </p:cNvSpPr>
          <p:nvPr/>
        </p:nvSpPr>
        <p:spPr bwMode="auto">
          <a:xfrm>
            <a:off x="6764017" y="2342595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3000" dirty="0">
                <a:solidFill>
                  <a:schemeClr val="accent2"/>
                </a:solidFill>
                <a:latin typeface="FontAwesome" pitchFamily="2" charset="0"/>
              </a:rPr>
              <a:t>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3" name="Rectangle 1436"/>
          <p:cNvSpPr>
            <a:spLocks noChangeArrowheads="1"/>
          </p:cNvSpPr>
          <p:nvPr/>
        </p:nvSpPr>
        <p:spPr bwMode="auto">
          <a:xfrm>
            <a:off x="6764017" y="4843292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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4" name="Rectangle 1436"/>
          <p:cNvSpPr>
            <a:spLocks noChangeArrowheads="1"/>
          </p:cNvSpPr>
          <p:nvPr/>
        </p:nvSpPr>
        <p:spPr bwMode="auto">
          <a:xfrm>
            <a:off x="6764017" y="3555196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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6" name="Rectangle 1436"/>
          <p:cNvSpPr>
            <a:spLocks noChangeArrowheads="1"/>
          </p:cNvSpPr>
          <p:nvPr/>
        </p:nvSpPr>
        <p:spPr bwMode="auto">
          <a:xfrm>
            <a:off x="1845758" y="5040553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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7" name="Rectangle 1436"/>
          <p:cNvSpPr>
            <a:spLocks noChangeArrowheads="1"/>
          </p:cNvSpPr>
          <p:nvPr/>
        </p:nvSpPr>
        <p:spPr bwMode="auto">
          <a:xfrm>
            <a:off x="1845758" y="3752456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en-US" sz="3000">
                <a:solidFill>
                  <a:schemeClr val="accent2"/>
                </a:solidFill>
                <a:latin typeface="FontAwesome" pitchFamily="2" charset="0"/>
              </a:rPr>
              <a:t>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38" name="Rectangle 1436"/>
          <p:cNvSpPr>
            <a:spLocks noChangeArrowheads="1"/>
          </p:cNvSpPr>
          <p:nvPr/>
        </p:nvSpPr>
        <p:spPr bwMode="auto">
          <a:xfrm>
            <a:off x="3572987" y="3493939"/>
            <a:ext cx="2018123" cy="900246"/>
          </a:xfrm>
          <a:prstGeom prst="rect">
            <a:avLst/>
          </a:prstGeom>
          <a:extLst/>
        </p:spPr>
        <p:txBody>
          <a:bodyPr vert="horz" lIns="68580" tIns="34290" rIns="68580" bIns="34290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rgbClr val="273339"/>
                </a:solidFill>
              </a:rPr>
              <a:t>Neon Reporting – </a:t>
            </a:r>
            <a:r>
              <a:rPr lang="ru-RU" b="1" dirty="0" smtClean="0">
                <a:solidFill>
                  <a:srgbClr val="273339"/>
                </a:solidFill>
              </a:rPr>
              <a:t>просто, доступно, </a:t>
            </a:r>
            <a:r>
              <a:rPr lang="en-US" b="1" dirty="0" smtClean="0">
                <a:solidFill>
                  <a:srgbClr val="273339"/>
                </a:solidFill>
              </a:rPr>
              <a:t>on-line</a:t>
            </a:r>
            <a:endParaRPr lang="en-US" b="1" dirty="0">
              <a:solidFill>
                <a:srgbClr val="273339"/>
              </a:solidFill>
            </a:endParaRPr>
          </a:p>
        </p:txBody>
      </p:sp>
      <p:sp>
        <p:nvSpPr>
          <p:cNvPr id="40" name="Rectangle 1436"/>
          <p:cNvSpPr>
            <a:spLocks noChangeArrowheads="1"/>
          </p:cNvSpPr>
          <p:nvPr/>
        </p:nvSpPr>
        <p:spPr bwMode="auto">
          <a:xfrm>
            <a:off x="4801454" y="5326812"/>
            <a:ext cx="528089" cy="530915"/>
          </a:xfrm>
          <a:prstGeom prst="rect">
            <a:avLst/>
          </a:prstGeom>
          <a:extLst/>
        </p:spPr>
        <p:txBody>
          <a:bodyPr vert="horz" wrap="square" lIns="68580" tIns="34290" rIns="68580" bIns="34290" rtlCol="0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3000" dirty="0">
                <a:solidFill>
                  <a:schemeClr val="accent2"/>
                </a:solidFill>
                <a:latin typeface="FontAwesome" pitchFamily="2" charset="0"/>
              </a:rPr>
              <a:t></a:t>
            </a:r>
            <a:endParaRPr lang="en-US" sz="3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6583" y="2638062"/>
            <a:ext cx="3400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ежедневное обновление данных, максимально возможная детализация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и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агрегирование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2880" y="3853618"/>
            <a:ext cx="312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единое информационное пространство в компании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12622" y="5147391"/>
            <a:ext cx="307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простота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использования отчетов и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OLAP-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кубов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72408" y="5805264"/>
            <a:ext cx="38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настройка пользователем собственных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ракурсов отчетов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OLAP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7504" y="5390298"/>
            <a:ext cx="3318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о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тчетность доступна из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любой точки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подключения к Интернет 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8751" y="4143229"/>
            <a:ext cx="3003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работы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с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OLAP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как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Excel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, так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и через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web-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интерфейс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3420" y="2853028"/>
            <a:ext cx="2876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1" hangingPunct="1"/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графическое отображение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данных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Power Pivot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665487" y="1700808"/>
            <a:ext cx="3833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возможность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интеграции с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SharePoint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или экспорту в 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BI-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системы</a:t>
            </a:r>
            <a:r>
              <a:rPr lang="en-US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itchFamily="18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1654" y="2605211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56736" y="3900384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62310" y="5192166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884722" y="5477317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849056" y="4985161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54207" y="3702920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49055" y="2481289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05350" y="2302126"/>
            <a:ext cx="120517" cy="171038"/>
          </a:xfrm>
          <a:prstGeom prst="rect">
            <a:avLst/>
          </a:prstGeom>
          <a:solidFill>
            <a:schemeClr val="bg1"/>
          </a:solidFill>
          <a:ln>
            <a:solidFill>
              <a:srgbClr val="458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4584D3"/>
                </a:solidFill>
              </a:rPr>
              <a:t>!</a:t>
            </a:r>
            <a:endParaRPr lang="ru-RU" sz="1400" dirty="0">
              <a:solidFill>
                <a:srgbClr val="4584D3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62" name="Рисунок 61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50606" y="5323502"/>
            <a:ext cx="8300422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1116000"/>
          <a:lstStyle/>
          <a:p>
            <a:pPr marL="0" lvl="8"/>
            <a:r>
              <a:rPr lang="ru-RU" sz="1400" dirty="0"/>
              <a:t>качественное планирование и контроль за проведением трейд-маркетинговых </a:t>
            </a:r>
            <a:r>
              <a:rPr lang="ru-RU" sz="1400" dirty="0" smtClean="0"/>
              <a:t>мероприятий, экономия ТМ бюджета 10-15%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8949" y="6004658"/>
            <a:ext cx="8342446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1400" dirty="0" smtClean="0"/>
              <a:t>контроль бюджета мотивации дистрибьютор</a:t>
            </a:r>
            <a:r>
              <a:rPr lang="en-US" sz="1400" dirty="0" smtClean="0"/>
              <a:t> </a:t>
            </a:r>
            <a:r>
              <a:rPr lang="ru-RU" sz="1400" dirty="0" smtClean="0"/>
              <a:t>за </a:t>
            </a:r>
            <a:r>
              <a:rPr lang="ru-RU" sz="1400" dirty="0"/>
              <a:t>выполнение целевых </a:t>
            </a:r>
            <a:r>
              <a:rPr lang="ru-RU" sz="1400" dirty="0" smtClean="0"/>
              <a:t>задач, автоматизация расчет</a:t>
            </a:r>
            <a:r>
              <a:rPr lang="ru-RU" sz="1400" dirty="0"/>
              <a:t>а</a:t>
            </a:r>
            <a:r>
              <a:rPr lang="ru-RU" sz="1400" dirty="0" smtClean="0"/>
              <a:t> ретро-скидок по выполнению показателей: вторичные продажи,  количественная дистрибьюци</a:t>
            </a:r>
            <a:r>
              <a:rPr lang="ru-RU" sz="1400" dirty="0"/>
              <a:t>я</a:t>
            </a:r>
            <a:r>
              <a:rPr lang="ru-RU" sz="1400" dirty="0" smtClean="0"/>
              <a:t>, ... 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50125" y="4622743"/>
            <a:ext cx="841445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1400" dirty="0" smtClean="0"/>
              <a:t>контроль </a:t>
            </a:r>
            <a:r>
              <a:rPr lang="ru-RU" sz="1400" dirty="0"/>
              <a:t>территориальной и ценовой </a:t>
            </a:r>
            <a:r>
              <a:rPr lang="ru-RU" sz="1400" dirty="0" smtClean="0"/>
              <a:t>политики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1031" y="3901352"/>
            <a:ext cx="6056021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lvl="0" rtl="0"/>
            <a:r>
              <a:rPr lang="ru-RU" sz="1400" dirty="0" smtClean="0"/>
              <a:t>повышение эффективности сотрудников за счет </a:t>
            </a:r>
          </a:p>
          <a:p>
            <a:pPr lvl="0" rtl="0"/>
            <a:r>
              <a:rPr lang="ru-RU" sz="1400" dirty="0" smtClean="0"/>
              <a:t>доступа к аналитической информации в режиме </a:t>
            </a:r>
            <a:r>
              <a:rPr lang="ru-RU" sz="1400" dirty="0" err="1" smtClean="0"/>
              <a:t>on</a:t>
            </a:r>
            <a:r>
              <a:rPr lang="ru-RU" sz="1400" dirty="0" smtClean="0"/>
              <a:t> </a:t>
            </a:r>
            <a:r>
              <a:rPr lang="ru-RU" sz="1400" dirty="0" err="1" smtClean="0"/>
              <a:t>line</a:t>
            </a:r>
            <a:r>
              <a:rPr lang="ru-RU" sz="1400" dirty="0" smtClean="0"/>
              <a:t> &amp; </a:t>
            </a:r>
            <a:r>
              <a:rPr lang="en-US" sz="1400" dirty="0" smtClean="0"/>
              <a:t>one place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125" y="1719320"/>
            <a:ext cx="5208869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акцентирование мотивации сотрудников отдела </a:t>
            </a:r>
          </a:p>
          <a:p>
            <a:pPr lvl="0"/>
            <a:r>
              <a:rPr lang="ru-RU" sz="1400" dirty="0" smtClean="0"/>
              <a:t>продаж </a:t>
            </a:r>
            <a:r>
              <a:rPr lang="ru-RU" sz="1400" dirty="0"/>
              <a:t>на вторичные продажи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6592" y="2464917"/>
            <a:ext cx="525796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эффективный контроль исполнений </a:t>
            </a:r>
            <a:r>
              <a:rPr lang="en-US" sz="1400" dirty="0" smtClean="0"/>
              <a:t>KPI</a:t>
            </a:r>
            <a:r>
              <a:rPr lang="ru-RU" sz="1400" dirty="0" smtClean="0"/>
              <a:t> сотрудниками отдела продаж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0614" y="3177032"/>
            <a:ext cx="5398608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сокращение затрат на </a:t>
            </a:r>
            <a:r>
              <a:rPr lang="ru-RU" sz="1400" dirty="0" smtClean="0"/>
              <a:t>позиции, задействованные </a:t>
            </a:r>
            <a:r>
              <a:rPr lang="ru-RU" sz="1400" dirty="0"/>
              <a:t>в </a:t>
            </a:r>
            <a:r>
              <a:rPr lang="ru-RU" sz="1400" dirty="0" smtClean="0"/>
              <a:t>сборе </a:t>
            </a:r>
            <a:r>
              <a:rPr lang="ru-RU" sz="1400" dirty="0"/>
              <a:t>и обработке информации</a:t>
            </a:r>
          </a:p>
        </p:txBody>
      </p:sp>
      <p:sp>
        <p:nvSpPr>
          <p:cNvPr id="36" name="Круговая 35"/>
          <p:cNvSpPr/>
          <p:nvPr/>
        </p:nvSpPr>
        <p:spPr>
          <a:xfrm rot="16200000" flipH="1">
            <a:off x="4617228" y="-2019551"/>
            <a:ext cx="9053544" cy="7084387"/>
          </a:xfrm>
          <a:prstGeom prst="pie">
            <a:avLst>
              <a:gd name="adj1" fmla="val 16202867"/>
              <a:gd name="adj2" fmla="val 19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880" y="16222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itchFamily="18" charset="0"/>
              </a:rPr>
              <a:t>Бизнес преимущество работы с системой </a:t>
            </a:r>
            <a:r>
              <a:rPr lang="en-US" sz="2800" dirty="0" smtClean="0">
                <a:latin typeface="Palatino Linotype" pitchFamily="18" charset="0"/>
              </a:rPr>
              <a:t>NEON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en-US" sz="2800" dirty="0" smtClean="0">
                <a:latin typeface="Palatino Linotype" pitchFamily="18" charset="0"/>
              </a:rPr>
              <a:t>DMS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11" name="Рисунок 10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3354"/>
                    </a14:imgEffect>
                    <a14:imgEffect>
                      <a14:saturation sat="7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91" y="1588670"/>
            <a:ext cx="2385189" cy="2145496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 flipH="1">
            <a:off x="395532" y="1724928"/>
            <a:ext cx="155079" cy="2711703"/>
          </a:xfrm>
          <a:prstGeom prst="rect">
            <a:avLst/>
          </a:prstGeom>
          <a:solidFill>
            <a:srgbClr val="31B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92059" y="4137635"/>
            <a:ext cx="189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Neon DMS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90566" y="2741498"/>
            <a:ext cx="130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ПЕРСОНАЛ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395533" y="4616712"/>
            <a:ext cx="155079" cy="1933461"/>
          </a:xfrm>
          <a:prstGeom prst="rect">
            <a:avLst/>
          </a:prstGeom>
          <a:solidFill>
            <a:srgbClr val="073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4029114">
            <a:off x="4713595" y="1333033"/>
            <a:ext cx="5867107" cy="32136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914"/>
              </a:avLst>
            </a:prstTxWarp>
            <a:spAutoFit/>
          </a:bodyPr>
          <a:lstStyle/>
          <a:p>
            <a:pPr algn="ctr"/>
            <a:r>
              <a:rPr lang="ru-RU" spc="400" dirty="0" smtClean="0">
                <a:solidFill>
                  <a:srgbClr val="92D050"/>
                </a:solidFill>
              </a:rPr>
              <a:t>возможности  управления</a:t>
            </a:r>
            <a:endParaRPr lang="ru-RU" spc="400" dirty="0">
              <a:solidFill>
                <a:srgbClr val="92D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869776" y="5371255"/>
            <a:ext cx="221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МАРКЕТИНГ </a:t>
            </a:r>
            <a:r>
              <a:rPr lang="en-US" sz="1400" dirty="0" smtClean="0"/>
              <a:t>&amp;</a:t>
            </a:r>
            <a:r>
              <a:rPr lang="ru-RU" sz="1400" dirty="0" smtClean="0"/>
              <a:t> ФИНАНСЫ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11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41031" y="2445824"/>
            <a:ext cx="830042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8"/>
            <a:r>
              <a:rPr lang="ru-RU" sz="1400" dirty="0"/>
              <a:t>с</a:t>
            </a:r>
            <a:r>
              <a:rPr lang="ru-RU" sz="1400" dirty="0" smtClean="0"/>
              <a:t>окращение затрат, за счет частичного или полного </a:t>
            </a:r>
          </a:p>
          <a:p>
            <a:pPr marL="0" lvl="8"/>
            <a:r>
              <a:rPr lang="ru-RU" sz="1400" dirty="0" smtClean="0"/>
              <a:t>отказа </a:t>
            </a:r>
            <a:r>
              <a:rPr lang="ru-RU" sz="1400" dirty="0"/>
              <a:t>от сторонней бизнес аналитики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0125" y="5471384"/>
            <a:ext cx="8414454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общее снижение кредитных лимитов контрагентов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1031" y="4749991"/>
            <a:ext cx="6865569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анализ оборачиваемости товара на </a:t>
            </a:r>
            <a:r>
              <a:rPr lang="ru-RU" sz="1400" dirty="0" smtClean="0"/>
              <a:t>дистрибьюторе 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0125" y="1719320"/>
            <a:ext cx="520886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инструмент для </a:t>
            </a:r>
            <a:r>
              <a:rPr lang="ru-RU" sz="1400" dirty="0" smtClean="0"/>
              <a:t>мониторинга складских </a:t>
            </a:r>
            <a:r>
              <a:rPr lang="ru-RU" sz="1400" dirty="0"/>
              <a:t>остатков </a:t>
            </a:r>
            <a:r>
              <a:rPr lang="ru-RU" sz="1400" dirty="0" smtClean="0"/>
              <a:t>дистрибьюторов, товарооборота продукции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6592" y="3313559"/>
            <a:ext cx="589761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сведение к минимуму «</a:t>
            </a:r>
            <a:r>
              <a:rPr lang="en-US" sz="1400" dirty="0"/>
              <a:t>out of stock</a:t>
            </a:r>
            <a:r>
              <a:rPr lang="ru-RU" sz="1400" dirty="0"/>
              <a:t>» и «</a:t>
            </a:r>
            <a:r>
              <a:rPr lang="en-US" sz="1400" dirty="0"/>
              <a:t>overstock</a:t>
            </a:r>
            <a:r>
              <a:rPr lang="ru-RU" sz="1400" dirty="0"/>
              <a:t>» на </a:t>
            </a:r>
            <a:endParaRPr lang="ru-RU" sz="1400" dirty="0" smtClean="0"/>
          </a:p>
          <a:p>
            <a:r>
              <a:rPr lang="ru-RU" sz="1400" dirty="0" smtClean="0"/>
              <a:t>территориально </a:t>
            </a:r>
            <a:r>
              <a:rPr lang="ru-RU" sz="1400" dirty="0"/>
              <a:t>распределенных складах дистрибьюторов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0614" y="4025674"/>
            <a:ext cx="6109618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оптимизация собственных складских остатков и комплектующих для производства за счет </a:t>
            </a:r>
            <a:r>
              <a:rPr lang="ru-RU" sz="1400" dirty="0" smtClean="0"/>
              <a:t>планирования на основании вторичных </a:t>
            </a:r>
            <a:r>
              <a:rPr lang="ru-RU" sz="1400" dirty="0"/>
              <a:t>продаж</a:t>
            </a:r>
          </a:p>
        </p:txBody>
      </p:sp>
      <p:sp>
        <p:nvSpPr>
          <p:cNvPr id="36" name="Круговая 35"/>
          <p:cNvSpPr/>
          <p:nvPr/>
        </p:nvSpPr>
        <p:spPr>
          <a:xfrm rot="16200000" flipH="1">
            <a:off x="4617228" y="-2019551"/>
            <a:ext cx="9053544" cy="7084387"/>
          </a:xfrm>
          <a:prstGeom prst="pie">
            <a:avLst>
              <a:gd name="adj1" fmla="val 16202867"/>
              <a:gd name="adj2" fmla="val 198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880" y="16222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itchFamily="18" charset="0"/>
              </a:rPr>
              <a:t>Бизнес преимущество работы с системой </a:t>
            </a:r>
            <a:r>
              <a:rPr lang="en-US" sz="2800" dirty="0" smtClean="0">
                <a:latin typeface="Palatino Linotype" pitchFamily="18" charset="0"/>
              </a:rPr>
              <a:t>NEON</a:t>
            </a:r>
            <a:r>
              <a:rPr lang="ru-RU" sz="2800" dirty="0" smtClean="0">
                <a:latin typeface="Palatino Linotype" pitchFamily="18" charset="0"/>
              </a:rPr>
              <a:t> </a:t>
            </a:r>
            <a:r>
              <a:rPr lang="en-US" sz="2800" dirty="0" smtClean="0">
                <a:latin typeface="Palatino Linotype" pitchFamily="18" charset="0"/>
              </a:rPr>
              <a:t>DMS</a:t>
            </a:r>
            <a:endParaRPr lang="ru-RU" sz="28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-155428" y="620593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купаемость внедрения системы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Neon DMA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составляет 5-6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месяцев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11" name="Рисунок 10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05800" y="153207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3354"/>
                    </a14:imgEffect>
                    <a14:imgEffect>
                      <a14:saturation sat="7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91" y="1588670"/>
            <a:ext cx="2385189" cy="2145496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 flipH="1">
            <a:off x="395531" y="1724929"/>
            <a:ext cx="155079" cy="1244116"/>
          </a:xfrm>
          <a:prstGeom prst="rect">
            <a:avLst/>
          </a:prstGeom>
          <a:solidFill>
            <a:srgbClr val="5BD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92059" y="4137635"/>
            <a:ext cx="189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Neon DMS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70179" y="2206380"/>
            <a:ext cx="122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АНАЛИТИКА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395528" y="3313559"/>
            <a:ext cx="155079" cy="2697825"/>
          </a:xfrm>
          <a:prstGeom prst="rect">
            <a:avLst/>
          </a:prstGeom>
          <a:solidFill>
            <a:srgbClr val="A5D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4029114">
            <a:off x="4713595" y="1333033"/>
            <a:ext cx="5867107" cy="32136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914"/>
              </a:avLst>
            </a:prstTxWarp>
            <a:spAutoFit/>
          </a:bodyPr>
          <a:lstStyle/>
          <a:p>
            <a:pPr algn="ctr"/>
            <a:r>
              <a:rPr lang="ru-RU" spc="400" dirty="0" smtClean="0">
                <a:solidFill>
                  <a:srgbClr val="92D050"/>
                </a:solidFill>
              </a:rPr>
              <a:t>возможности  управления</a:t>
            </a:r>
            <a:endParaRPr lang="ru-RU" spc="400" dirty="0">
              <a:solidFill>
                <a:srgbClr val="92D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874006" y="4456421"/>
            <a:ext cx="221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ЛОГИСТИКА </a:t>
            </a:r>
            <a:r>
              <a:rPr lang="en-US" sz="1400" dirty="0"/>
              <a:t>&amp;</a:t>
            </a:r>
            <a:r>
              <a:rPr lang="ru-RU" sz="1400" dirty="0"/>
              <a:t>  ФИНАНСЫ</a:t>
            </a:r>
            <a:endParaRPr lang="ru-RU" sz="20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67544" y="6575823"/>
            <a:ext cx="7920880" cy="0"/>
          </a:xfrm>
          <a:prstGeom prst="line">
            <a:avLst/>
          </a:prstGeom>
          <a:ln w="19050">
            <a:solidFill>
              <a:srgbClr val="00B05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3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>
            <a:extLst>
              <a:ext uri="{FF2B5EF4-FFF2-40B4-BE49-F238E27FC236}">
                <a16:creationId xmlns:a16="http://schemas.microsoft.com/office/drawing/2014/main" id="{638DE559-D7D9-405A-9127-5B0172A737BC}"/>
              </a:ext>
            </a:extLst>
          </p:cNvPr>
          <p:cNvSpPr/>
          <p:nvPr/>
        </p:nvSpPr>
        <p:spPr>
          <a:xfrm>
            <a:off x="6772501" y="3093000"/>
            <a:ext cx="2142357" cy="979577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1866900">
            <a:extrusionClr>
              <a:schemeClr val="accent5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FD8BE464-BB85-447F-93F2-8102110F5D5B}"/>
              </a:ext>
            </a:extLst>
          </p:cNvPr>
          <p:cNvSpPr/>
          <p:nvPr/>
        </p:nvSpPr>
        <p:spPr>
          <a:xfrm>
            <a:off x="5888274" y="3559346"/>
            <a:ext cx="2142357" cy="979577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1555750">
            <a:extrusionClr>
              <a:schemeClr val="accent4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035597D-9D2B-4572-9FA4-9BA3FBAF7566}"/>
              </a:ext>
            </a:extLst>
          </p:cNvPr>
          <p:cNvSpPr/>
          <p:nvPr/>
        </p:nvSpPr>
        <p:spPr>
          <a:xfrm>
            <a:off x="5004048" y="4023402"/>
            <a:ext cx="2142357" cy="979577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1244600">
            <a:extrusionClr>
              <a:schemeClr val="accent3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6" name="Rectangle 50">
            <a:extLst>
              <a:ext uri="{FF2B5EF4-FFF2-40B4-BE49-F238E27FC236}">
                <a16:creationId xmlns:a16="http://schemas.microsoft.com/office/drawing/2014/main" id="{C3BCEAE1-24DD-44E7-A899-771B4A0362D7}"/>
              </a:ext>
            </a:extLst>
          </p:cNvPr>
          <p:cNvSpPr/>
          <p:nvPr/>
        </p:nvSpPr>
        <p:spPr>
          <a:xfrm>
            <a:off x="4119822" y="4480602"/>
            <a:ext cx="2142357" cy="979577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933450">
            <a:extrusionClr>
              <a:schemeClr val="accent2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7" name="Rectangle 51">
            <a:extLst>
              <a:ext uri="{FF2B5EF4-FFF2-40B4-BE49-F238E27FC236}">
                <a16:creationId xmlns:a16="http://schemas.microsoft.com/office/drawing/2014/main" id="{A62A3A78-3813-49EB-9915-AD1362A6ECC2}"/>
              </a:ext>
            </a:extLst>
          </p:cNvPr>
          <p:cNvSpPr/>
          <p:nvPr/>
        </p:nvSpPr>
        <p:spPr>
          <a:xfrm>
            <a:off x="3235596" y="4928658"/>
            <a:ext cx="2142357" cy="979577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6223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/>
          </a:p>
        </p:txBody>
      </p:sp>
      <p:sp>
        <p:nvSpPr>
          <p:cNvPr id="8" name="Rectangle 54">
            <a:extLst>
              <a:ext uri="{FF2B5EF4-FFF2-40B4-BE49-F238E27FC236}">
                <a16:creationId xmlns:a16="http://schemas.microsoft.com/office/drawing/2014/main" id="{85DF27AB-0BCB-4FDF-87C7-1E7B6B19DFD5}"/>
              </a:ext>
            </a:extLst>
          </p:cNvPr>
          <p:cNvSpPr/>
          <p:nvPr/>
        </p:nvSpPr>
        <p:spPr>
          <a:xfrm>
            <a:off x="2351370" y="5385858"/>
            <a:ext cx="2142357" cy="979577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isometricOffAxis2Top">
              <a:rot lat="19800000" lon="4200000" rev="16800000"/>
            </a:camera>
            <a:lightRig rig="balanced" dir="t"/>
          </a:scene3d>
          <a:sp3d z="-6350" extrusionH="311150">
            <a:extrusionClr>
              <a:schemeClr val="tx2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EB67B7-10AC-4B7C-B6FB-273A070C9317}"/>
              </a:ext>
            </a:extLst>
          </p:cNvPr>
          <p:cNvGrpSpPr/>
          <p:nvPr/>
        </p:nvGrpSpPr>
        <p:grpSpPr>
          <a:xfrm>
            <a:off x="-320619" y="5580706"/>
            <a:ext cx="2076068" cy="1098891"/>
            <a:chOff x="1" y="3990129"/>
            <a:chExt cx="2076068" cy="109889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0F766A1-47B4-4054-BD2C-8FCA3C2A37E2}"/>
                </a:ext>
              </a:extLst>
            </p:cNvPr>
            <p:cNvGrpSpPr/>
            <p:nvPr/>
          </p:nvGrpSpPr>
          <p:grpSpPr>
            <a:xfrm>
              <a:off x="1" y="3990129"/>
              <a:ext cx="1938910" cy="1098891"/>
              <a:chOff x="401267" y="3482587"/>
              <a:chExt cx="2640738" cy="14651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2FC2A3-C1B5-4FF2-88C7-81A941CB46CD}"/>
                  </a:ext>
                </a:extLst>
              </p:cNvPr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tx2"/>
                    </a:solidFill>
                  </a:rPr>
                  <a:t>Регулярный мониторинг</a:t>
                </a:r>
                <a:endParaRPr lang="en-US" sz="1400" b="1" cap="all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6C6B0D-E30F-4688-8E01-43131E808FAC}"/>
                  </a:ext>
                </a:extLst>
              </p:cNvPr>
              <p:cNvSpPr/>
              <p:nvPr/>
            </p:nvSpPr>
            <p:spPr>
              <a:xfrm>
                <a:off x="401267" y="4072322"/>
                <a:ext cx="2640735" cy="87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ежедневный мониторинг регулярности и качества</a:t>
                </a:r>
                <a:b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получения данных от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дистрибьюторов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1" name="Oval 30">
              <a:extLst>
                <a:ext uri="{FF2B5EF4-FFF2-40B4-BE49-F238E27FC236}">
                  <a16:creationId xmlns:a16="http://schemas.microsoft.com/office/drawing/2014/main" id="{F2F5AFE1-75C8-485D-8C71-52DB99D3B74D}"/>
                </a:ext>
              </a:extLst>
            </p:cNvPr>
            <p:cNvSpPr/>
            <p:nvPr/>
          </p:nvSpPr>
          <p:spPr>
            <a:xfrm>
              <a:off x="1938909" y="4245682"/>
              <a:ext cx="137160" cy="1371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3BCBB2A1-BE15-4114-A40B-F8C060543A29}"/>
              </a:ext>
            </a:extLst>
          </p:cNvPr>
          <p:cNvGrpSpPr/>
          <p:nvPr/>
        </p:nvGrpSpPr>
        <p:grpSpPr>
          <a:xfrm>
            <a:off x="386777" y="4395185"/>
            <a:ext cx="2076068" cy="1098891"/>
            <a:chOff x="822562" y="3141838"/>
            <a:chExt cx="2076068" cy="1098891"/>
          </a:xfrm>
        </p:grpSpPr>
        <p:grpSp>
          <p:nvGrpSpPr>
            <p:cNvPr id="15" name="Group 74">
              <a:extLst>
                <a:ext uri="{FF2B5EF4-FFF2-40B4-BE49-F238E27FC236}">
                  <a16:creationId xmlns:a16="http://schemas.microsoft.com/office/drawing/2014/main" id="{A5AE4E89-D179-4CDF-BC14-C5FE854271A6}"/>
                </a:ext>
              </a:extLst>
            </p:cNvPr>
            <p:cNvGrpSpPr/>
            <p:nvPr/>
          </p:nvGrpSpPr>
          <p:grpSpPr>
            <a:xfrm>
              <a:off x="822562" y="3141838"/>
              <a:ext cx="1938910" cy="1098891"/>
              <a:chOff x="401267" y="3482587"/>
              <a:chExt cx="2640738" cy="1465189"/>
            </a:xfrm>
          </p:grpSpPr>
          <p:sp>
            <p:nvSpPr>
              <p:cNvPr id="17" name="Rectangle 76">
                <a:extLst>
                  <a:ext uri="{FF2B5EF4-FFF2-40B4-BE49-F238E27FC236}">
                    <a16:creationId xmlns:a16="http://schemas.microsoft.com/office/drawing/2014/main" id="{10170F76-DF1A-423D-B9AA-067A54C8BE23}"/>
                  </a:ext>
                </a:extLst>
              </p:cNvPr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1"/>
                    </a:solidFill>
                  </a:rPr>
                  <a:t>Подключение дистрибьюторов</a:t>
                </a:r>
                <a:endParaRPr lang="en-US" sz="1400" b="1" cap="all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Rectangle 77">
                <a:extLst>
                  <a:ext uri="{FF2B5EF4-FFF2-40B4-BE49-F238E27FC236}">
                    <a16:creationId xmlns:a16="http://schemas.microsoft.com/office/drawing/2014/main" id="{6BF1E547-C124-4053-A278-8EAE97F0726C}"/>
                  </a:ext>
                </a:extLst>
              </p:cNvPr>
              <p:cNvSpPr/>
              <p:nvPr/>
            </p:nvSpPr>
            <p:spPr>
              <a:xfrm>
                <a:off x="401267" y="4072322"/>
                <a:ext cx="2640735" cy="87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подключение дистрибьюторов в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случае изменения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/>
                </a:r>
                <a:b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учетной системы, смены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дистрибьютора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" name="Oval 75">
              <a:extLst>
                <a:ext uri="{FF2B5EF4-FFF2-40B4-BE49-F238E27FC236}">
                  <a16:creationId xmlns:a16="http://schemas.microsoft.com/office/drawing/2014/main" id="{8BD56984-DCF9-4697-860D-DF6573D3CE51}"/>
                </a:ext>
              </a:extLst>
            </p:cNvPr>
            <p:cNvSpPr/>
            <p:nvPr/>
          </p:nvSpPr>
          <p:spPr>
            <a:xfrm>
              <a:off x="2761470" y="3397390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FCD779B0-85BE-47CE-BDF7-BBA8085A8A96}"/>
              </a:ext>
            </a:extLst>
          </p:cNvPr>
          <p:cNvGrpSpPr/>
          <p:nvPr/>
        </p:nvGrpSpPr>
        <p:grpSpPr>
          <a:xfrm>
            <a:off x="897453" y="3387596"/>
            <a:ext cx="2076068" cy="816762"/>
            <a:chOff x="1645123" y="2293548"/>
            <a:chExt cx="2076068" cy="816762"/>
          </a:xfrm>
        </p:grpSpPr>
        <p:grpSp>
          <p:nvGrpSpPr>
            <p:cNvPr id="20" name="Group 79">
              <a:extLst>
                <a:ext uri="{FF2B5EF4-FFF2-40B4-BE49-F238E27FC236}">
                  <a16:creationId xmlns:a16="http://schemas.microsoft.com/office/drawing/2014/main" id="{B2719852-8C05-478F-89B4-0E51AA1C92B6}"/>
                </a:ext>
              </a:extLst>
            </p:cNvPr>
            <p:cNvGrpSpPr/>
            <p:nvPr/>
          </p:nvGrpSpPr>
          <p:grpSpPr>
            <a:xfrm>
              <a:off x="1645123" y="2293548"/>
              <a:ext cx="1938910" cy="816762"/>
              <a:chOff x="401267" y="3482587"/>
              <a:chExt cx="2640738" cy="1089016"/>
            </a:xfrm>
          </p:grpSpPr>
          <p:sp>
            <p:nvSpPr>
              <p:cNvPr id="22" name="Rectangle 81">
                <a:extLst>
                  <a:ext uri="{FF2B5EF4-FFF2-40B4-BE49-F238E27FC236}">
                    <a16:creationId xmlns:a16="http://schemas.microsoft.com/office/drawing/2014/main" id="{B3B045A3-3304-485D-9B47-96D45B78C388}"/>
                  </a:ext>
                </a:extLst>
              </p:cNvPr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2"/>
                    </a:solidFill>
                  </a:rPr>
                  <a:t>Обучение и консультирование</a:t>
                </a:r>
                <a:endParaRPr lang="en-US" sz="1400" b="1" cap="all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Rectangle 82">
                <a:extLst>
                  <a:ext uri="{FF2B5EF4-FFF2-40B4-BE49-F238E27FC236}">
                    <a16:creationId xmlns:a16="http://schemas.microsoft.com/office/drawing/2014/main" id="{CDFF3117-94BD-4543-B3B0-9B0CF090E0C0}"/>
                  </a:ext>
                </a:extLst>
              </p:cNvPr>
              <p:cNvSpPr/>
              <p:nvPr/>
            </p:nvSpPr>
            <p:spPr>
              <a:xfrm>
                <a:off x="401267" y="4072322"/>
                <a:ext cx="2640735" cy="499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обучение и консультация сотрудников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Заказчика</a:t>
                </a:r>
                <a:endParaRPr lang="da-DK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1" name="Oval 80">
              <a:extLst>
                <a:ext uri="{FF2B5EF4-FFF2-40B4-BE49-F238E27FC236}">
                  <a16:creationId xmlns:a16="http://schemas.microsoft.com/office/drawing/2014/main" id="{950653C3-9B98-4BFF-AA61-FB61639BE3D6}"/>
                </a:ext>
              </a:extLst>
            </p:cNvPr>
            <p:cNvSpPr/>
            <p:nvPr/>
          </p:nvSpPr>
          <p:spPr>
            <a:xfrm>
              <a:off x="3584031" y="2549099"/>
              <a:ext cx="137160" cy="13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7BF20EC7-E88F-4104-BE43-1846AEC460E1}"/>
              </a:ext>
            </a:extLst>
          </p:cNvPr>
          <p:cNvGrpSpPr/>
          <p:nvPr/>
        </p:nvGrpSpPr>
        <p:grpSpPr>
          <a:xfrm>
            <a:off x="3538488" y="3187576"/>
            <a:ext cx="2076068" cy="957827"/>
            <a:chOff x="2467684" y="1445255"/>
            <a:chExt cx="2076068" cy="957827"/>
          </a:xfrm>
        </p:grpSpPr>
        <p:grpSp>
          <p:nvGrpSpPr>
            <p:cNvPr id="25" name="Group 84">
              <a:extLst>
                <a:ext uri="{FF2B5EF4-FFF2-40B4-BE49-F238E27FC236}">
                  <a16:creationId xmlns:a16="http://schemas.microsoft.com/office/drawing/2014/main" id="{4FD5BEB7-67A0-4DF1-9F2E-177C5224DB9D}"/>
                </a:ext>
              </a:extLst>
            </p:cNvPr>
            <p:cNvGrpSpPr/>
            <p:nvPr/>
          </p:nvGrpSpPr>
          <p:grpSpPr>
            <a:xfrm>
              <a:off x="2467684" y="1445255"/>
              <a:ext cx="1938910" cy="957827"/>
              <a:chOff x="401267" y="3482587"/>
              <a:chExt cx="2640738" cy="1277104"/>
            </a:xfrm>
          </p:grpSpPr>
          <p:sp>
            <p:nvSpPr>
              <p:cNvPr id="27" name="Rectangle 86">
                <a:extLst>
                  <a:ext uri="{FF2B5EF4-FFF2-40B4-BE49-F238E27FC236}">
                    <a16:creationId xmlns:a16="http://schemas.microsoft.com/office/drawing/2014/main" id="{1F1879BD-6CC3-4DD8-B2AD-941F473CD640}"/>
                  </a:ext>
                </a:extLst>
              </p:cNvPr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rgbClr val="A5D028"/>
                    </a:solidFill>
                  </a:rPr>
                  <a:t>Стабильность качества</a:t>
                </a:r>
                <a:endParaRPr lang="en-US" sz="1400" b="1" cap="all" dirty="0">
                  <a:solidFill>
                    <a:srgbClr val="A5D028"/>
                  </a:solidFill>
                </a:endParaRPr>
              </a:p>
            </p:txBody>
          </p:sp>
          <p:sp>
            <p:nvSpPr>
              <p:cNvPr id="28" name="Rectangle 87">
                <a:extLst>
                  <a:ext uri="{FF2B5EF4-FFF2-40B4-BE49-F238E27FC236}">
                    <a16:creationId xmlns:a16="http://schemas.microsoft.com/office/drawing/2014/main" id="{9BDDF034-B484-4A0A-915B-414C22E02BE8}"/>
                  </a:ext>
                </a:extLst>
              </p:cNvPr>
              <p:cNvSpPr/>
              <p:nvPr/>
            </p:nvSpPr>
            <p:spPr>
              <a:xfrm>
                <a:off x="401267" y="4072322"/>
                <a:ext cx="2640735" cy="687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закрепление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специалистов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за проектом,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мобилизации доп. ресурсов при необходимости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Oval 85">
              <a:extLst>
                <a:ext uri="{FF2B5EF4-FFF2-40B4-BE49-F238E27FC236}">
                  <a16:creationId xmlns:a16="http://schemas.microsoft.com/office/drawing/2014/main" id="{F24941EF-F7BF-4239-B12D-D7983C2088F8}"/>
                </a:ext>
              </a:extLst>
            </p:cNvPr>
            <p:cNvSpPr/>
            <p:nvPr/>
          </p:nvSpPr>
          <p:spPr>
            <a:xfrm>
              <a:off x="4406592" y="1700808"/>
              <a:ext cx="137160" cy="137160"/>
            </a:xfrm>
            <a:prstGeom prst="ellipse">
              <a:avLst/>
            </a:prstGeom>
            <a:solidFill>
              <a:srgbClr val="A5D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:a16="http://schemas.microsoft.com/office/drawing/2014/main" id="{309B7B55-E59D-4AE7-B556-20BE21CB7D9A}"/>
              </a:ext>
            </a:extLst>
          </p:cNvPr>
          <p:cNvGrpSpPr/>
          <p:nvPr/>
        </p:nvGrpSpPr>
        <p:grpSpPr>
          <a:xfrm>
            <a:off x="4077571" y="1831824"/>
            <a:ext cx="2076068" cy="1098891"/>
            <a:chOff x="4491501" y="5590495"/>
            <a:chExt cx="2076068" cy="1098891"/>
          </a:xfrm>
        </p:grpSpPr>
        <p:grpSp>
          <p:nvGrpSpPr>
            <p:cNvPr id="30" name="Group 89">
              <a:extLst>
                <a:ext uri="{FF2B5EF4-FFF2-40B4-BE49-F238E27FC236}">
                  <a16:creationId xmlns:a16="http://schemas.microsoft.com/office/drawing/2014/main" id="{68D48C9F-D006-4B11-9AC5-18D570582952}"/>
                </a:ext>
              </a:extLst>
            </p:cNvPr>
            <p:cNvGrpSpPr/>
            <p:nvPr/>
          </p:nvGrpSpPr>
          <p:grpSpPr>
            <a:xfrm>
              <a:off x="4491501" y="5590495"/>
              <a:ext cx="1938910" cy="1098891"/>
              <a:chOff x="401267" y="3482587"/>
              <a:chExt cx="2640738" cy="1465186"/>
            </a:xfrm>
          </p:grpSpPr>
          <p:sp>
            <p:nvSpPr>
              <p:cNvPr id="32" name="Rectangle 91">
                <a:extLst>
                  <a:ext uri="{FF2B5EF4-FFF2-40B4-BE49-F238E27FC236}">
                    <a16:creationId xmlns:a16="http://schemas.microsoft.com/office/drawing/2014/main" id="{22EE48DC-D56E-4B47-B9DD-45B18D30CF18}"/>
                  </a:ext>
                </a:extLst>
              </p:cNvPr>
              <p:cNvSpPr/>
              <p:nvPr/>
            </p:nvSpPr>
            <p:spPr>
              <a:xfrm>
                <a:off x="401268" y="3482587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4"/>
                    </a:solidFill>
                  </a:rPr>
                  <a:t>профессионализм и опыт</a:t>
                </a:r>
                <a:endParaRPr lang="en-US" sz="1400" b="1" cap="all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3" name="Rectangle 92">
                <a:extLst>
                  <a:ext uri="{FF2B5EF4-FFF2-40B4-BE49-F238E27FC236}">
                    <a16:creationId xmlns:a16="http://schemas.microsoft.com/office/drawing/2014/main" id="{0F840176-C2F6-46CD-9CAA-509E355A252B}"/>
                  </a:ext>
                </a:extLst>
              </p:cNvPr>
              <p:cNvSpPr/>
              <p:nvPr/>
            </p:nvSpPr>
            <p:spPr>
              <a:xfrm>
                <a:off x="401267" y="4072321"/>
                <a:ext cx="2640735" cy="875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многолетний опыт профессионального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сопровождения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систем крупных </a:t>
                </a:r>
                <a:r>
                  <a:rPr lang="en-US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FMCG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компаний 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" name="Oval 90">
              <a:extLst>
                <a:ext uri="{FF2B5EF4-FFF2-40B4-BE49-F238E27FC236}">
                  <a16:creationId xmlns:a16="http://schemas.microsoft.com/office/drawing/2014/main" id="{2B75B1A9-1559-428C-A7C4-C62BF3CE8BD7}"/>
                </a:ext>
              </a:extLst>
            </p:cNvPr>
            <p:cNvSpPr/>
            <p:nvPr/>
          </p:nvSpPr>
          <p:spPr>
            <a:xfrm>
              <a:off x="6430409" y="5846042"/>
              <a:ext cx="137160" cy="1371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0D084586-F26B-4C85-BB78-8EEF52E57307}"/>
              </a:ext>
            </a:extLst>
          </p:cNvPr>
          <p:cNvGrpSpPr/>
          <p:nvPr/>
        </p:nvGrpSpPr>
        <p:grpSpPr>
          <a:xfrm>
            <a:off x="6711032" y="1746227"/>
            <a:ext cx="2076068" cy="1098890"/>
            <a:chOff x="5931483" y="1652433"/>
            <a:chExt cx="2076068" cy="1098890"/>
          </a:xfrm>
        </p:grpSpPr>
        <p:grpSp>
          <p:nvGrpSpPr>
            <p:cNvPr id="35" name="Group 94">
              <a:extLst>
                <a:ext uri="{FF2B5EF4-FFF2-40B4-BE49-F238E27FC236}">
                  <a16:creationId xmlns:a16="http://schemas.microsoft.com/office/drawing/2014/main" id="{1FE23639-971A-4AF0-889A-866071ED08C6}"/>
                </a:ext>
              </a:extLst>
            </p:cNvPr>
            <p:cNvGrpSpPr/>
            <p:nvPr/>
          </p:nvGrpSpPr>
          <p:grpSpPr>
            <a:xfrm>
              <a:off x="5931483" y="1652433"/>
              <a:ext cx="1938910" cy="1098890"/>
              <a:chOff x="401267" y="3482589"/>
              <a:chExt cx="2640738" cy="1465185"/>
            </a:xfrm>
          </p:grpSpPr>
          <p:sp>
            <p:nvSpPr>
              <p:cNvPr id="37" name="Rectangle 96">
                <a:extLst>
                  <a:ext uri="{FF2B5EF4-FFF2-40B4-BE49-F238E27FC236}">
                    <a16:creationId xmlns:a16="http://schemas.microsoft.com/office/drawing/2014/main" id="{618A37E9-ECA6-4115-A505-ADAD20349A80}"/>
                  </a:ext>
                </a:extLst>
              </p:cNvPr>
              <p:cNvSpPr/>
              <p:nvPr/>
            </p:nvSpPr>
            <p:spPr>
              <a:xfrm>
                <a:off x="401268" y="3482589"/>
                <a:ext cx="2640737" cy="697626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5"/>
                    </a:solidFill>
                  </a:rPr>
                  <a:t>Невысокая стоимость</a:t>
                </a:r>
                <a:endParaRPr lang="en-US" sz="1400" b="1" cap="all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8" name="Rectangle 97">
                <a:extLst>
                  <a:ext uri="{FF2B5EF4-FFF2-40B4-BE49-F238E27FC236}">
                    <a16:creationId xmlns:a16="http://schemas.microsoft.com/office/drawing/2014/main" id="{DA5091B9-3C7A-4F8D-8F76-0EA49C51F851}"/>
                  </a:ext>
                </a:extLst>
              </p:cNvPr>
              <p:cNvSpPr/>
              <p:nvPr/>
            </p:nvSpPr>
            <p:spPr>
              <a:xfrm>
                <a:off x="401267" y="4072321"/>
                <a:ext cx="2640735" cy="875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стоимость поддержки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ЦНТ в разы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ниже стоимости поддержки </a:t>
                </a: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силами собственных </a:t>
                </a:r>
                <a:r>
                  <a:rPr lang="ru-RU" sz="1000" dirty="0">
                    <a:solidFill>
                      <a:schemeClr val="bg1">
                        <a:lumMod val="50000"/>
                      </a:schemeClr>
                    </a:solidFill>
                  </a:rPr>
                  <a:t>специалистов</a:t>
                </a:r>
              </a:p>
            </p:txBody>
          </p:sp>
        </p:grpSp>
        <p:sp>
          <p:nvSpPr>
            <p:cNvPr id="36" name="Oval 95">
              <a:extLst>
                <a:ext uri="{FF2B5EF4-FFF2-40B4-BE49-F238E27FC236}">
                  <a16:creationId xmlns:a16="http://schemas.microsoft.com/office/drawing/2014/main" id="{8F7B9A89-85D1-4E5A-A9E3-22C5B67284F8}"/>
                </a:ext>
              </a:extLst>
            </p:cNvPr>
            <p:cNvSpPr/>
            <p:nvPr/>
          </p:nvSpPr>
          <p:spPr>
            <a:xfrm>
              <a:off x="7870391" y="1907980"/>
              <a:ext cx="137160" cy="1371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44" name="Рисунок 43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205800" y="1541600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">
            <a:extLst>
              <a:ext uri="{FF2B5EF4-FFF2-40B4-BE49-F238E27FC236}">
                <a16:creationId xmlns:a16="http://schemas.microsoft.com/office/drawing/2014/main" id="{7BF20EC7-E88F-4104-BE43-1846AEC460E1}"/>
              </a:ext>
            </a:extLst>
          </p:cNvPr>
          <p:cNvGrpSpPr/>
          <p:nvPr/>
        </p:nvGrpSpPr>
        <p:grpSpPr>
          <a:xfrm>
            <a:off x="1472735" y="1978955"/>
            <a:ext cx="2076068" cy="1098891"/>
            <a:chOff x="2467684" y="1445258"/>
            <a:chExt cx="2076068" cy="1098891"/>
          </a:xfrm>
        </p:grpSpPr>
        <p:grpSp>
          <p:nvGrpSpPr>
            <p:cNvPr id="51" name="Group 84">
              <a:extLst>
                <a:ext uri="{FF2B5EF4-FFF2-40B4-BE49-F238E27FC236}">
                  <a16:creationId xmlns:a16="http://schemas.microsoft.com/office/drawing/2014/main" id="{4FD5BEB7-67A0-4DF1-9F2E-177C5224DB9D}"/>
                </a:ext>
              </a:extLst>
            </p:cNvPr>
            <p:cNvGrpSpPr/>
            <p:nvPr/>
          </p:nvGrpSpPr>
          <p:grpSpPr>
            <a:xfrm>
              <a:off x="2467684" y="1445258"/>
              <a:ext cx="1938910" cy="1098891"/>
              <a:chOff x="401267" y="3482588"/>
              <a:chExt cx="2640738" cy="1465188"/>
            </a:xfrm>
          </p:grpSpPr>
          <p:sp>
            <p:nvSpPr>
              <p:cNvPr id="53" name="Rectangle 86">
                <a:extLst>
                  <a:ext uri="{FF2B5EF4-FFF2-40B4-BE49-F238E27FC236}">
                    <a16:creationId xmlns:a16="http://schemas.microsoft.com/office/drawing/2014/main" id="{1F1879BD-6CC3-4DD8-B2AD-941F473CD640}"/>
                  </a:ext>
                </a:extLst>
              </p:cNvPr>
              <p:cNvSpPr/>
              <p:nvPr/>
            </p:nvSpPr>
            <p:spPr>
              <a:xfrm>
                <a:off x="401268" y="3482588"/>
                <a:ext cx="2640737" cy="697627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r"/>
                <a:r>
                  <a:rPr lang="ru-RU" sz="1400" b="1" cap="all" dirty="0" smtClean="0">
                    <a:solidFill>
                      <a:schemeClr val="accent3"/>
                    </a:solidFill>
                  </a:rPr>
                  <a:t>Система работы с запросами</a:t>
                </a:r>
                <a:endParaRPr lang="en-US" sz="1400" b="1" cap="all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Rectangle 87">
                <a:extLst>
                  <a:ext uri="{FF2B5EF4-FFF2-40B4-BE49-F238E27FC236}">
                    <a16:creationId xmlns:a16="http://schemas.microsoft.com/office/drawing/2014/main" id="{9BDDF034-B484-4A0A-915B-414C22E02BE8}"/>
                  </a:ext>
                </a:extLst>
              </p:cNvPr>
              <p:cNvSpPr/>
              <p:nvPr/>
            </p:nvSpPr>
            <p:spPr>
              <a:xfrm>
                <a:off x="401267" y="4072322"/>
                <a:ext cx="2640735" cy="87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050"/>
                  </a:lnSpc>
                </a:pPr>
                <a:r>
                  <a:rPr lang="ru-RU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отлаженный инструмент регистрации и обработки обращений  в системе </a:t>
                </a:r>
              </a:p>
              <a:p>
                <a:pPr algn="r">
                  <a:lnSpc>
                    <a:spcPts val="1050"/>
                  </a:lnSpc>
                </a:pPr>
                <a:r>
                  <a:rPr lang="ru-RU" sz="1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Help-Desk</a:t>
                </a:r>
                <a:endParaRPr lang="ru-RU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2" name="Oval 85">
              <a:extLst>
                <a:ext uri="{FF2B5EF4-FFF2-40B4-BE49-F238E27FC236}">
                  <a16:creationId xmlns:a16="http://schemas.microsoft.com/office/drawing/2014/main" id="{F24941EF-F7BF-4239-B12D-D7983C2088F8}"/>
                </a:ext>
              </a:extLst>
            </p:cNvPr>
            <p:cNvSpPr/>
            <p:nvPr/>
          </p:nvSpPr>
          <p:spPr>
            <a:xfrm>
              <a:off x="4406592" y="1700808"/>
              <a:ext cx="137160" cy="13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 bwMode="auto">
          <a:xfrm>
            <a:off x="0" y="0"/>
            <a:ext cx="8840788" cy="1252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Palatino Linotype" pitchFamily="18" charset="0"/>
              </a:rPr>
              <a:t>Стабильная и качественная поддержка </a:t>
            </a:r>
            <a:endParaRPr lang="en-US" sz="2700" dirty="0" smtClean="0">
              <a:latin typeface="Palatino Linotype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Palatino Linotype" pitchFamily="18" charset="0"/>
              </a:rPr>
              <a:t>системы </a:t>
            </a:r>
            <a:r>
              <a:rPr lang="en-US" sz="2700" dirty="0" smtClean="0">
                <a:latin typeface="Palatino Linotype" pitchFamily="18" charset="0"/>
              </a:rPr>
              <a:t>Neon DMS</a:t>
            </a:r>
            <a:endParaRPr lang="ru-RU" sz="2700" dirty="0"/>
          </a:p>
        </p:txBody>
      </p:sp>
      <p:sp>
        <p:nvSpPr>
          <p:cNvPr id="62" name="Полилиния 61"/>
          <p:cNvSpPr/>
          <p:nvPr/>
        </p:nvSpPr>
        <p:spPr>
          <a:xfrm rot="212712">
            <a:off x="679030" y="2262709"/>
            <a:ext cx="525591" cy="533476"/>
          </a:xfrm>
          <a:custGeom>
            <a:avLst/>
            <a:gdLst>
              <a:gd name="connsiteX0" fmla="*/ 172429 w 404836"/>
              <a:gd name="connsiteY0" fmla="*/ 116763 h 398685"/>
              <a:gd name="connsiteX1" fmla="*/ 117561 w 404836"/>
              <a:gd name="connsiteY1" fmla="*/ 231609 h 398685"/>
              <a:gd name="connsiteX2" fmla="*/ 232407 w 404836"/>
              <a:gd name="connsiteY2" fmla="*/ 286477 h 398685"/>
              <a:gd name="connsiteX3" fmla="*/ 287275 w 404836"/>
              <a:gd name="connsiteY3" fmla="*/ 171631 h 398685"/>
              <a:gd name="connsiteX4" fmla="*/ 172429 w 404836"/>
              <a:gd name="connsiteY4" fmla="*/ 116763 h 398685"/>
              <a:gd name="connsiteX5" fmla="*/ 180185 w 404836"/>
              <a:gd name="connsiteY5" fmla="*/ 0 h 398685"/>
              <a:gd name="connsiteX6" fmla="*/ 224651 w 404836"/>
              <a:gd name="connsiteY6" fmla="*/ 0 h 398685"/>
              <a:gd name="connsiteX7" fmla="*/ 231862 w 404836"/>
              <a:gd name="connsiteY7" fmla="*/ 52820 h 398685"/>
              <a:gd name="connsiteX8" fmla="*/ 275509 w 404836"/>
              <a:gd name="connsiteY8" fmla="*/ 68706 h 398685"/>
              <a:gd name="connsiteX9" fmla="*/ 314985 w 404836"/>
              <a:gd name="connsiteY9" fmla="*/ 32879 h 398685"/>
              <a:gd name="connsiteX10" fmla="*/ 349048 w 404836"/>
              <a:gd name="connsiteY10" fmla="*/ 61462 h 398685"/>
              <a:gd name="connsiteX11" fmla="*/ 320621 w 404836"/>
              <a:gd name="connsiteY11" fmla="*/ 106559 h 398685"/>
              <a:gd name="connsiteX12" fmla="*/ 343845 w 404836"/>
              <a:gd name="connsiteY12" fmla="*/ 146784 h 398685"/>
              <a:gd name="connsiteX13" fmla="*/ 397114 w 404836"/>
              <a:gd name="connsiteY13" fmla="*/ 144713 h 398685"/>
              <a:gd name="connsiteX14" fmla="*/ 404836 w 404836"/>
              <a:gd name="connsiteY14" fmla="*/ 188505 h 398685"/>
              <a:gd name="connsiteX15" fmla="*/ 354071 w 404836"/>
              <a:gd name="connsiteY15" fmla="*/ 204778 h 398685"/>
              <a:gd name="connsiteX16" fmla="*/ 346005 w 404836"/>
              <a:gd name="connsiteY16" fmla="*/ 250520 h 398685"/>
              <a:gd name="connsiteX17" fmla="*/ 388143 w 404836"/>
              <a:gd name="connsiteY17" fmla="*/ 283175 h 398685"/>
              <a:gd name="connsiteX18" fmla="*/ 365909 w 404836"/>
              <a:gd name="connsiteY18" fmla="*/ 321685 h 398685"/>
              <a:gd name="connsiteX19" fmla="*/ 316561 w 404836"/>
              <a:gd name="connsiteY19" fmla="*/ 301520 h 398685"/>
              <a:gd name="connsiteX20" fmla="*/ 280980 w 404836"/>
              <a:gd name="connsiteY20" fmla="*/ 331376 h 398685"/>
              <a:gd name="connsiteX21" fmla="*/ 292269 w 404836"/>
              <a:gd name="connsiteY21" fmla="*/ 383476 h 398685"/>
              <a:gd name="connsiteX22" fmla="*/ 250483 w 404836"/>
              <a:gd name="connsiteY22" fmla="*/ 398685 h 398685"/>
              <a:gd name="connsiteX23" fmla="*/ 225642 w 404836"/>
              <a:gd name="connsiteY23" fmla="*/ 351517 h 398685"/>
              <a:gd name="connsiteX24" fmla="*/ 179194 w 404836"/>
              <a:gd name="connsiteY24" fmla="*/ 351517 h 398685"/>
              <a:gd name="connsiteX25" fmla="*/ 154353 w 404836"/>
              <a:gd name="connsiteY25" fmla="*/ 398685 h 398685"/>
              <a:gd name="connsiteX26" fmla="*/ 112567 w 404836"/>
              <a:gd name="connsiteY26" fmla="*/ 383476 h 398685"/>
              <a:gd name="connsiteX27" fmla="*/ 123857 w 404836"/>
              <a:gd name="connsiteY27" fmla="*/ 331376 h 398685"/>
              <a:gd name="connsiteX28" fmla="*/ 88276 w 404836"/>
              <a:gd name="connsiteY28" fmla="*/ 301520 h 398685"/>
              <a:gd name="connsiteX29" fmla="*/ 38927 w 404836"/>
              <a:gd name="connsiteY29" fmla="*/ 321685 h 398685"/>
              <a:gd name="connsiteX30" fmla="*/ 16693 w 404836"/>
              <a:gd name="connsiteY30" fmla="*/ 283175 h 398685"/>
              <a:gd name="connsiteX31" fmla="*/ 58831 w 404836"/>
              <a:gd name="connsiteY31" fmla="*/ 250521 h 398685"/>
              <a:gd name="connsiteX32" fmla="*/ 50765 w 404836"/>
              <a:gd name="connsiteY32" fmla="*/ 204779 h 398685"/>
              <a:gd name="connsiteX33" fmla="*/ 0 w 404836"/>
              <a:gd name="connsiteY33" fmla="*/ 188505 h 398685"/>
              <a:gd name="connsiteX34" fmla="*/ 7722 w 404836"/>
              <a:gd name="connsiteY34" fmla="*/ 144713 h 398685"/>
              <a:gd name="connsiteX35" fmla="*/ 60991 w 404836"/>
              <a:gd name="connsiteY35" fmla="*/ 146784 h 398685"/>
              <a:gd name="connsiteX36" fmla="*/ 84215 w 404836"/>
              <a:gd name="connsiteY36" fmla="*/ 106559 h 398685"/>
              <a:gd name="connsiteX37" fmla="*/ 55788 w 404836"/>
              <a:gd name="connsiteY37" fmla="*/ 61462 h 398685"/>
              <a:gd name="connsiteX38" fmla="*/ 89851 w 404836"/>
              <a:gd name="connsiteY38" fmla="*/ 32879 h 398685"/>
              <a:gd name="connsiteX39" fmla="*/ 129327 w 404836"/>
              <a:gd name="connsiteY39" fmla="*/ 68706 h 398685"/>
              <a:gd name="connsiteX40" fmla="*/ 172974 w 404836"/>
              <a:gd name="connsiteY40" fmla="*/ 52820 h 39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4836" h="398685">
                <a:moveTo>
                  <a:pt x="172429" y="116763"/>
                </a:moveTo>
                <a:cubicBezTo>
                  <a:pt x="125563" y="133326"/>
                  <a:pt x="100999" y="184744"/>
                  <a:pt x="117561" y="231609"/>
                </a:cubicBezTo>
                <a:cubicBezTo>
                  <a:pt x="134124" y="278475"/>
                  <a:pt x="185542" y="303039"/>
                  <a:pt x="232407" y="286477"/>
                </a:cubicBezTo>
                <a:cubicBezTo>
                  <a:pt x="279273" y="269914"/>
                  <a:pt x="303837" y="218496"/>
                  <a:pt x="287275" y="171631"/>
                </a:cubicBezTo>
                <a:cubicBezTo>
                  <a:pt x="270712" y="124765"/>
                  <a:pt x="219294" y="100201"/>
                  <a:pt x="172429" y="116763"/>
                </a:cubicBezTo>
                <a:close/>
                <a:moveTo>
                  <a:pt x="180185" y="0"/>
                </a:moveTo>
                <a:lnTo>
                  <a:pt x="224651" y="0"/>
                </a:lnTo>
                <a:lnTo>
                  <a:pt x="231862" y="52820"/>
                </a:lnTo>
                <a:cubicBezTo>
                  <a:pt x="247140" y="55843"/>
                  <a:pt x="261862" y="61201"/>
                  <a:pt x="275509" y="68706"/>
                </a:cubicBezTo>
                <a:lnTo>
                  <a:pt x="314985" y="32879"/>
                </a:lnTo>
                <a:lnTo>
                  <a:pt x="349048" y="61462"/>
                </a:lnTo>
                <a:lnTo>
                  <a:pt x="320621" y="106559"/>
                </a:lnTo>
                <a:cubicBezTo>
                  <a:pt x="330382" y="118696"/>
                  <a:pt x="338215" y="132263"/>
                  <a:pt x="343845" y="146784"/>
                </a:cubicBezTo>
                <a:lnTo>
                  <a:pt x="397114" y="144713"/>
                </a:lnTo>
                <a:lnTo>
                  <a:pt x="404836" y="188505"/>
                </a:lnTo>
                <a:lnTo>
                  <a:pt x="354071" y="204778"/>
                </a:lnTo>
                <a:cubicBezTo>
                  <a:pt x="353747" y="220349"/>
                  <a:pt x="351026" y="235777"/>
                  <a:pt x="346005" y="250520"/>
                </a:cubicBezTo>
                <a:lnTo>
                  <a:pt x="388143" y="283175"/>
                </a:lnTo>
                <a:lnTo>
                  <a:pt x="365909" y="321685"/>
                </a:lnTo>
                <a:lnTo>
                  <a:pt x="316561" y="301520"/>
                </a:lnTo>
                <a:cubicBezTo>
                  <a:pt x="306304" y="313240"/>
                  <a:pt x="294303" y="323310"/>
                  <a:pt x="280980" y="331376"/>
                </a:cubicBezTo>
                <a:lnTo>
                  <a:pt x="292269" y="383476"/>
                </a:lnTo>
                <a:lnTo>
                  <a:pt x="250483" y="398685"/>
                </a:lnTo>
                <a:lnTo>
                  <a:pt x="225642" y="351517"/>
                </a:lnTo>
                <a:cubicBezTo>
                  <a:pt x="210251" y="353902"/>
                  <a:pt x="194585" y="353902"/>
                  <a:pt x="179194" y="351517"/>
                </a:cubicBezTo>
                <a:lnTo>
                  <a:pt x="154353" y="398685"/>
                </a:lnTo>
                <a:lnTo>
                  <a:pt x="112567" y="383476"/>
                </a:lnTo>
                <a:lnTo>
                  <a:pt x="123857" y="331376"/>
                </a:lnTo>
                <a:cubicBezTo>
                  <a:pt x="110534" y="323310"/>
                  <a:pt x="98533" y="313240"/>
                  <a:pt x="88276" y="301520"/>
                </a:cubicBezTo>
                <a:lnTo>
                  <a:pt x="38927" y="321685"/>
                </a:lnTo>
                <a:lnTo>
                  <a:pt x="16693" y="283175"/>
                </a:lnTo>
                <a:lnTo>
                  <a:pt x="58831" y="250521"/>
                </a:lnTo>
                <a:cubicBezTo>
                  <a:pt x="53810" y="235778"/>
                  <a:pt x="51090" y="220350"/>
                  <a:pt x="50765" y="204779"/>
                </a:cubicBezTo>
                <a:lnTo>
                  <a:pt x="0" y="188505"/>
                </a:lnTo>
                <a:lnTo>
                  <a:pt x="7722" y="144713"/>
                </a:lnTo>
                <a:lnTo>
                  <a:pt x="60991" y="146784"/>
                </a:lnTo>
                <a:cubicBezTo>
                  <a:pt x="66621" y="132263"/>
                  <a:pt x="74454" y="118695"/>
                  <a:pt x="84215" y="106559"/>
                </a:cubicBezTo>
                <a:lnTo>
                  <a:pt x="55788" y="61462"/>
                </a:lnTo>
                <a:lnTo>
                  <a:pt x="89851" y="32879"/>
                </a:lnTo>
                <a:lnTo>
                  <a:pt x="129327" y="68706"/>
                </a:lnTo>
                <a:cubicBezTo>
                  <a:pt x="142974" y="61201"/>
                  <a:pt x="157696" y="55843"/>
                  <a:pt x="172974" y="5282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Полилиния 62"/>
          <p:cNvSpPr/>
          <p:nvPr/>
        </p:nvSpPr>
        <p:spPr>
          <a:xfrm rot="20986230">
            <a:off x="435715" y="2621056"/>
            <a:ext cx="344217" cy="376024"/>
          </a:xfrm>
          <a:custGeom>
            <a:avLst/>
            <a:gdLst>
              <a:gd name="connsiteX0" fmla="*/ 127238 w 265133"/>
              <a:gd name="connsiteY0" fmla="*/ 87023 h 281015"/>
              <a:gd name="connsiteX1" fmla="*/ 79082 w 265133"/>
              <a:gd name="connsiteY1" fmla="*/ 145835 h 281015"/>
              <a:gd name="connsiteX2" fmla="*/ 137894 w 265133"/>
              <a:gd name="connsiteY2" fmla="*/ 193991 h 281015"/>
              <a:gd name="connsiteX3" fmla="*/ 186050 w 265133"/>
              <a:gd name="connsiteY3" fmla="*/ 135179 h 281015"/>
              <a:gd name="connsiteX4" fmla="*/ 127238 w 265133"/>
              <a:gd name="connsiteY4" fmla="*/ 87023 h 281015"/>
              <a:gd name="connsiteX5" fmla="*/ 110799 w 265133"/>
              <a:gd name="connsiteY5" fmla="*/ 0 h 281015"/>
              <a:gd name="connsiteX6" fmla="*/ 154334 w 265133"/>
              <a:gd name="connsiteY6" fmla="*/ 0 h 281015"/>
              <a:gd name="connsiteX7" fmla="*/ 164670 w 265133"/>
              <a:gd name="connsiteY7" fmla="*/ 58631 h 281015"/>
              <a:gd name="connsiteX8" fmla="*/ 187422 w 265133"/>
              <a:gd name="connsiteY8" fmla="*/ 71767 h 281015"/>
              <a:gd name="connsiteX9" fmla="*/ 187422 w 265133"/>
              <a:gd name="connsiteY9" fmla="*/ 71766 h 281015"/>
              <a:gd name="connsiteX10" fmla="*/ 243366 w 265133"/>
              <a:gd name="connsiteY10" fmla="*/ 51403 h 281015"/>
              <a:gd name="connsiteX11" fmla="*/ 265133 w 265133"/>
              <a:gd name="connsiteY11" fmla="*/ 89105 h 281015"/>
              <a:gd name="connsiteX12" fmla="*/ 219526 w 265133"/>
              <a:gd name="connsiteY12" fmla="*/ 127372 h 281015"/>
              <a:gd name="connsiteX13" fmla="*/ 219526 w 265133"/>
              <a:gd name="connsiteY13" fmla="*/ 153643 h 281015"/>
              <a:gd name="connsiteX14" fmla="*/ 265133 w 265133"/>
              <a:gd name="connsiteY14" fmla="*/ 191910 h 281015"/>
              <a:gd name="connsiteX15" fmla="*/ 243366 w 265133"/>
              <a:gd name="connsiteY15" fmla="*/ 229612 h 281015"/>
              <a:gd name="connsiteX16" fmla="*/ 187422 w 265133"/>
              <a:gd name="connsiteY16" fmla="*/ 209249 h 281015"/>
              <a:gd name="connsiteX17" fmla="*/ 164670 w 265133"/>
              <a:gd name="connsiteY17" fmla="*/ 222385 h 281015"/>
              <a:gd name="connsiteX18" fmla="*/ 154334 w 265133"/>
              <a:gd name="connsiteY18" fmla="*/ 281015 h 281015"/>
              <a:gd name="connsiteX19" fmla="*/ 110799 w 265133"/>
              <a:gd name="connsiteY19" fmla="*/ 281015 h 281015"/>
              <a:gd name="connsiteX20" fmla="*/ 100463 w 265133"/>
              <a:gd name="connsiteY20" fmla="*/ 222384 h 281015"/>
              <a:gd name="connsiteX21" fmla="*/ 77711 w 265133"/>
              <a:gd name="connsiteY21" fmla="*/ 209248 h 281015"/>
              <a:gd name="connsiteX22" fmla="*/ 21767 w 265133"/>
              <a:gd name="connsiteY22" fmla="*/ 229612 h 281015"/>
              <a:gd name="connsiteX23" fmla="*/ 0 w 265133"/>
              <a:gd name="connsiteY23" fmla="*/ 191910 h 281015"/>
              <a:gd name="connsiteX24" fmla="*/ 45607 w 265133"/>
              <a:gd name="connsiteY24" fmla="*/ 153643 h 281015"/>
              <a:gd name="connsiteX25" fmla="*/ 45607 w 265133"/>
              <a:gd name="connsiteY25" fmla="*/ 127372 h 281015"/>
              <a:gd name="connsiteX26" fmla="*/ 0 w 265133"/>
              <a:gd name="connsiteY26" fmla="*/ 89105 h 281015"/>
              <a:gd name="connsiteX27" fmla="*/ 21767 w 265133"/>
              <a:gd name="connsiteY27" fmla="*/ 51403 h 281015"/>
              <a:gd name="connsiteX28" fmla="*/ 77711 w 265133"/>
              <a:gd name="connsiteY28" fmla="*/ 71766 h 281015"/>
              <a:gd name="connsiteX29" fmla="*/ 100463 w 265133"/>
              <a:gd name="connsiteY29" fmla="*/ 58630 h 2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5133" h="281015">
                <a:moveTo>
                  <a:pt x="127238" y="87023"/>
                </a:moveTo>
                <a:cubicBezTo>
                  <a:pt x="97699" y="89966"/>
                  <a:pt x="76139" y="116297"/>
                  <a:pt x="79082" y="145835"/>
                </a:cubicBezTo>
                <a:cubicBezTo>
                  <a:pt x="82025" y="175374"/>
                  <a:pt x="108356" y="196934"/>
                  <a:pt x="137894" y="193991"/>
                </a:cubicBezTo>
                <a:cubicBezTo>
                  <a:pt x="167433" y="191048"/>
                  <a:pt x="188993" y="164717"/>
                  <a:pt x="186050" y="135179"/>
                </a:cubicBezTo>
                <a:cubicBezTo>
                  <a:pt x="183107" y="105640"/>
                  <a:pt x="156776" y="84080"/>
                  <a:pt x="127238" y="87023"/>
                </a:cubicBezTo>
                <a:close/>
                <a:moveTo>
                  <a:pt x="110799" y="0"/>
                </a:moveTo>
                <a:lnTo>
                  <a:pt x="154334" y="0"/>
                </a:lnTo>
                <a:lnTo>
                  <a:pt x="164670" y="58631"/>
                </a:lnTo>
                <a:cubicBezTo>
                  <a:pt x="172869" y="61846"/>
                  <a:pt x="180538" y="66274"/>
                  <a:pt x="187422" y="71767"/>
                </a:cubicBezTo>
                <a:lnTo>
                  <a:pt x="187422" y="71766"/>
                </a:lnTo>
                <a:lnTo>
                  <a:pt x="243366" y="51403"/>
                </a:lnTo>
                <a:lnTo>
                  <a:pt x="265133" y="89105"/>
                </a:lnTo>
                <a:lnTo>
                  <a:pt x="219526" y="127372"/>
                </a:lnTo>
                <a:cubicBezTo>
                  <a:pt x="220841" y="136080"/>
                  <a:pt x="220841" y="144936"/>
                  <a:pt x="219526" y="153643"/>
                </a:cubicBezTo>
                <a:lnTo>
                  <a:pt x="265133" y="191910"/>
                </a:lnTo>
                <a:lnTo>
                  <a:pt x="243366" y="229612"/>
                </a:lnTo>
                <a:lnTo>
                  <a:pt x="187422" y="209249"/>
                </a:lnTo>
                <a:cubicBezTo>
                  <a:pt x="180539" y="214742"/>
                  <a:pt x="172869" y="219170"/>
                  <a:pt x="164670" y="222385"/>
                </a:cubicBezTo>
                <a:lnTo>
                  <a:pt x="154334" y="281015"/>
                </a:lnTo>
                <a:lnTo>
                  <a:pt x="110799" y="281015"/>
                </a:lnTo>
                <a:lnTo>
                  <a:pt x="100463" y="222384"/>
                </a:lnTo>
                <a:cubicBezTo>
                  <a:pt x="92264" y="219169"/>
                  <a:pt x="84595" y="214741"/>
                  <a:pt x="77711" y="209248"/>
                </a:cubicBezTo>
                <a:lnTo>
                  <a:pt x="21767" y="229612"/>
                </a:lnTo>
                <a:lnTo>
                  <a:pt x="0" y="191910"/>
                </a:lnTo>
                <a:lnTo>
                  <a:pt x="45607" y="153643"/>
                </a:lnTo>
                <a:cubicBezTo>
                  <a:pt x="44292" y="144935"/>
                  <a:pt x="44292" y="136079"/>
                  <a:pt x="45607" y="127372"/>
                </a:cubicBezTo>
                <a:lnTo>
                  <a:pt x="0" y="89105"/>
                </a:lnTo>
                <a:lnTo>
                  <a:pt x="21767" y="51403"/>
                </a:lnTo>
                <a:lnTo>
                  <a:pt x="77711" y="71766"/>
                </a:lnTo>
                <a:cubicBezTo>
                  <a:pt x="84594" y="66273"/>
                  <a:pt x="92264" y="61845"/>
                  <a:pt x="100463" y="5863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526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Rot by="-21600000">
                                      <p:cBhvr>
                                        <p:cTn id="15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4">
            <a:extLst>
              <a:ext uri="{FF2B5EF4-FFF2-40B4-BE49-F238E27FC236}">
                <a16:creationId xmlns:a16="http://schemas.microsoft.com/office/drawing/2014/main" id="{BD76D34C-7EFA-4F1B-AEFA-D7B99840976E}"/>
              </a:ext>
            </a:extLst>
          </p:cNvPr>
          <p:cNvSpPr>
            <a:spLocks/>
          </p:cNvSpPr>
          <p:nvPr/>
        </p:nvSpPr>
        <p:spPr bwMode="auto">
          <a:xfrm flipH="1">
            <a:off x="2159537" y="2501917"/>
            <a:ext cx="5283841" cy="3459477"/>
          </a:xfrm>
          <a:custGeom>
            <a:avLst/>
            <a:gdLst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428110 w 7045121"/>
              <a:gd name="connsiteY3" fmla="*/ 0 h 4625336"/>
              <a:gd name="connsiteX4" fmla="*/ 0 w 7045121"/>
              <a:gd name="connsiteY4" fmla="*/ 1172478 h 4625336"/>
              <a:gd name="connsiteX5" fmla="*/ 98425 w 7045121"/>
              <a:gd name="connsiteY5" fmla="*/ 1223278 h 4625336"/>
              <a:gd name="connsiteX6" fmla="*/ 204745 w 7045121"/>
              <a:gd name="connsiteY6" fmla="*/ 1136726 h 4625336"/>
              <a:gd name="connsiteX7" fmla="*/ 204745 w 7045121"/>
              <a:gd name="connsiteY7" fmla="*/ 1605859 h 4625336"/>
              <a:gd name="connsiteX8" fmla="*/ 204745 w 7045121"/>
              <a:gd name="connsiteY8" fmla="*/ 1605860 h 4625336"/>
              <a:gd name="connsiteX9" fmla="*/ 204746 w 7045121"/>
              <a:gd name="connsiteY9" fmla="*/ 1605859 h 4625336"/>
              <a:gd name="connsiteX10" fmla="*/ 1383577 w 7045121"/>
              <a:gd name="connsiteY10" fmla="*/ 1756652 h 4625336"/>
              <a:gd name="connsiteX11" fmla="*/ 1472447 w 7045121"/>
              <a:gd name="connsiteY11" fmla="*/ 1682885 h 4625336"/>
              <a:gd name="connsiteX12" fmla="*/ 1472447 w 7045121"/>
              <a:gd name="connsiteY12" fmla="*/ 1682886 h 4625336"/>
              <a:gd name="connsiteX13" fmla="*/ 1383577 w 7045121"/>
              <a:gd name="connsiteY13" fmla="*/ 1756653 h 4625336"/>
              <a:gd name="connsiteX14" fmla="*/ 1383577 w 7045121"/>
              <a:gd name="connsiteY14" fmla="*/ 2240866 h 4625336"/>
              <a:gd name="connsiteX15" fmla="*/ 1481476 w 7045121"/>
              <a:gd name="connsiteY15" fmla="*/ 2161177 h 4625336"/>
              <a:gd name="connsiteX16" fmla="*/ 1383579 w 7045121"/>
              <a:gd name="connsiteY16" fmla="*/ 2240865 h 4625336"/>
              <a:gd name="connsiteX17" fmla="*/ 2562409 w 7045121"/>
              <a:gd name="connsiteY17" fmla="*/ 2391658 h 4625336"/>
              <a:gd name="connsiteX18" fmla="*/ 2562409 w 7045121"/>
              <a:gd name="connsiteY18" fmla="*/ 2875870 h 4625336"/>
              <a:gd name="connsiteX19" fmla="*/ 2562410 w 7045121"/>
              <a:gd name="connsiteY19" fmla="*/ 2879220 h 4625336"/>
              <a:gd name="connsiteX20" fmla="*/ 3737888 w 7045121"/>
              <a:gd name="connsiteY20" fmla="*/ 3030013 h 4625336"/>
              <a:gd name="connsiteX21" fmla="*/ 3826759 w 7045121"/>
              <a:gd name="connsiteY21" fmla="*/ 2956704 h 4625336"/>
              <a:gd name="connsiteX22" fmla="*/ 3826759 w 7045121"/>
              <a:gd name="connsiteY22" fmla="*/ 2956706 h 4625336"/>
              <a:gd name="connsiteX23" fmla="*/ 3737889 w 7045121"/>
              <a:gd name="connsiteY23" fmla="*/ 3030014 h 4625336"/>
              <a:gd name="connsiteX24" fmla="*/ 3737889 w 7045121"/>
              <a:gd name="connsiteY24" fmla="*/ 3507526 h 4625336"/>
              <a:gd name="connsiteX25" fmla="*/ 3737889 w 7045121"/>
              <a:gd name="connsiteY25" fmla="*/ 3510876 h 4625336"/>
              <a:gd name="connsiteX26" fmla="*/ 3741445 w 7045121"/>
              <a:gd name="connsiteY26" fmla="*/ 3507981 h 4625336"/>
              <a:gd name="connsiteX27" fmla="*/ 4916719 w 7045121"/>
              <a:gd name="connsiteY27" fmla="*/ 3658319 h 4625336"/>
              <a:gd name="connsiteX28" fmla="*/ 4916719 w 7045121"/>
              <a:gd name="connsiteY28" fmla="*/ 4137506 h 4625336"/>
              <a:gd name="connsiteX29" fmla="*/ 4920271 w 7045121"/>
              <a:gd name="connsiteY29" fmla="*/ 4134610 h 4625336"/>
              <a:gd name="connsiteX30" fmla="*/ 6090521 w 7045121"/>
              <a:gd name="connsiteY30" fmla="*/ 4284306 h 4625336"/>
              <a:gd name="connsiteX31" fmla="*/ 6089650 w 7045121"/>
              <a:gd name="connsiteY31" fmla="*/ 4531628 h 4625336"/>
              <a:gd name="connsiteX32" fmla="*/ 6089886 w 7045121"/>
              <a:gd name="connsiteY32" fmla="*/ 4576193 h 4625336"/>
              <a:gd name="connsiteX33" fmla="*/ 6181844 w 7045121"/>
              <a:gd name="connsiteY33" fmla="*/ 4625336 h 4625336"/>
              <a:gd name="connsiteX34" fmla="*/ 6188075 w 7045121"/>
              <a:gd name="connsiteY34" fmla="*/ 4620528 h 4625336"/>
              <a:gd name="connsiteX35" fmla="*/ 6955781 w 7045121"/>
              <a:gd name="connsiteY35" fmla="*/ 3947572 h 4625336"/>
              <a:gd name="connsiteX36" fmla="*/ 6955786 w 7045121"/>
              <a:gd name="connsiteY36" fmla="*/ 3943576 h 4625336"/>
              <a:gd name="connsiteX37" fmla="*/ 7044651 w 7045121"/>
              <a:gd name="connsiteY37" fmla="*/ 3866729 h 4625336"/>
              <a:gd name="connsiteX38" fmla="*/ 7045121 w 7045121"/>
              <a:gd name="connsiteY38" fmla="*/ 3494630 h 4625336"/>
              <a:gd name="connsiteX39" fmla="*/ 6947985 w 7045121"/>
              <a:gd name="connsiteY39" fmla="*/ 3574700 h 4625336"/>
              <a:gd name="connsiteX40" fmla="*/ 6946161 w 7045121"/>
              <a:gd name="connsiteY40" fmla="*/ 3574460 h 4625336"/>
              <a:gd name="connsiteX41" fmla="*/ 7042740 w 7045121"/>
              <a:gd name="connsiteY41" fmla="*/ 3494629 h 4625336"/>
              <a:gd name="connsiteX42" fmla="*/ 5874203 w 7045121"/>
              <a:gd name="connsiteY42" fmla="*/ 3341236 h 4625336"/>
              <a:gd name="connsiteX43" fmla="*/ 5870774 w 7045121"/>
              <a:gd name="connsiteY43" fmla="*/ 3344046 h 4625336"/>
              <a:gd name="connsiteX44" fmla="*/ 5865818 w 7045121"/>
              <a:gd name="connsiteY44" fmla="*/ 2862049 h 4625336"/>
              <a:gd name="connsiteX45" fmla="*/ 5865820 w 7045121"/>
              <a:gd name="connsiteY45" fmla="*/ 2862048 h 4625336"/>
              <a:gd name="connsiteX46" fmla="*/ 4695372 w 7045121"/>
              <a:gd name="connsiteY46" fmla="*/ 2714606 h 4625336"/>
              <a:gd name="connsiteX47" fmla="*/ 4695315 w 7045121"/>
              <a:gd name="connsiteY47" fmla="*/ 2714652 h 4625336"/>
              <a:gd name="connsiteX48" fmla="*/ 4692019 w 7045121"/>
              <a:gd name="connsiteY48" fmla="*/ 2235419 h 4625336"/>
              <a:gd name="connsiteX49" fmla="*/ 4595222 w 7045121"/>
              <a:gd name="connsiteY49" fmla="*/ 2315267 h 4625336"/>
              <a:gd name="connsiteX50" fmla="*/ 4595220 w 7045121"/>
              <a:gd name="connsiteY50" fmla="*/ 2315267 h 4625336"/>
              <a:gd name="connsiteX51" fmla="*/ 4692018 w 7045121"/>
              <a:gd name="connsiteY51" fmla="*/ 2235418 h 4625336"/>
              <a:gd name="connsiteX52" fmla="*/ 3516539 w 7045121"/>
              <a:gd name="connsiteY52" fmla="*/ 2087976 h 4625336"/>
              <a:gd name="connsiteX53" fmla="*/ 3513185 w 7045121"/>
              <a:gd name="connsiteY53" fmla="*/ 1600415 h 4625336"/>
              <a:gd name="connsiteX54" fmla="*/ 3513187 w 7045121"/>
              <a:gd name="connsiteY54" fmla="*/ 1600414 h 4625336"/>
              <a:gd name="connsiteX55" fmla="*/ 3513185 w 7045121"/>
              <a:gd name="connsiteY55" fmla="*/ 1600413 h 4625336"/>
              <a:gd name="connsiteX56" fmla="*/ 3513184 w 7045121"/>
              <a:gd name="connsiteY56" fmla="*/ 1600413 h 4625336"/>
              <a:gd name="connsiteX57" fmla="*/ 2341062 w 7045121"/>
              <a:gd name="connsiteY57" fmla="*/ 1452972 h 4625336"/>
              <a:gd name="connsiteX58" fmla="*/ 2252077 w 7045121"/>
              <a:gd name="connsiteY58" fmla="*/ 1525406 h 4625336"/>
              <a:gd name="connsiteX59" fmla="*/ 2341061 w 7045121"/>
              <a:gd name="connsiteY59" fmla="*/ 1452972 h 4625336"/>
              <a:gd name="connsiteX60" fmla="*/ 2334353 w 7045121"/>
              <a:gd name="connsiteY60" fmla="*/ 960382 h 4625336"/>
              <a:gd name="connsiteX61" fmla="*/ 2238070 w 7045121"/>
              <a:gd name="connsiteY61" fmla="*/ 1040302 h 4625336"/>
              <a:gd name="connsiteX62" fmla="*/ 2238069 w 7045121"/>
              <a:gd name="connsiteY62" fmla="*/ 1040302 h 4625336"/>
              <a:gd name="connsiteX63" fmla="*/ 2334353 w 7045121"/>
              <a:gd name="connsiteY63" fmla="*/ 960381 h 4625336"/>
              <a:gd name="connsiteX64" fmla="*/ 1162228 w 7045121"/>
              <a:gd name="connsiteY64" fmla="*/ 814615 h 4625336"/>
              <a:gd name="connsiteX65" fmla="*/ 1133653 w 7045121"/>
              <a:gd name="connsiteY65" fmla="*/ 341986 h 4625336"/>
              <a:gd name="connsiteX66" fmla="*/ 1274578 w 7045121"/>
              <a:gd name="connsiteY66" fmla="*/ 270085 h 4625336"/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6179391 w 7045121"/>
              <a:gd name="connsiteY3" fmla="*/ 4215649 h 4625336"/>
              <a:gd name="connsiteX4" fmla="*/ 428110 w 7045121"/>
              <a:gd name="connsiteY4" fmla="*/ 0 h 4625336"/>
              <a:gd name="connsiteX5" fmla="*/ 0 w 7045121"/>
              <a:gd name="connsiteY5" fmla="*/ 1172478 h 4625336"/>
              <a:gd name="connsiteX6" fmla="*/ 98425 w 7045121"/>
              <a:gd name="connsiteY6" fmla="*/ 1223278 h 4625336"/>
              <a:gd name="connsiteX7" fmla="*/ 204745 w 7045121"/>
              <a:gd name="connsiteY7" fmla="*/ 1136726 h 4625336"/>
              <a:gd name="connsiteX8" fmla="*/ 204745 w 7045121"/>
              <a:gd name="connsiteY8" fmla="*/ 1605859 h 4625336"/>
              <a:gd name="connsiteX9" fmla="*/ 204745 w 7045121"/>
              <a:gd name="connsiteY9" fmla="*/ 1605860 h 4625336"/>
              <a:gd name="connsiteX10" fmla="*/ 204746 w 7045121"/>
              <a:gd name="connsiteY10" fmla="*/ 1605859 h 4625336"/>
              <a:gd name="connsiteX11" fmla="*/ 1383577 w 7045121"/>
              <a:gd name="connsiteY11" fmla="*/ 1756652 h 4625336"/>
              <a:gd name="connsiteX12" fmla="*/ 1472447 w 7045121"/>
              <a:gd name="connsiteY12" fmla="*/ 1682885 h 4625336"/>
              <a:gd name="connsiteX13" fmla="*/ 1472447 w 7045121"/>
              <a:gd name="connsiteY13" fmla="*/ 1682886 h 4625336"/>
              <a:gd name="connsiteX14" fmla="*/ 1383577 w 7045121"/>
              <a:gd name="connsiteY14" fmla="*/ 1756653 h 4625336"/>
              <a:gd name="connsiteX15" fmla="*/ 1383577 w 7045121"/>
              <a:gd name="connsiteY15" fmla="*/ 2240866 h 4625336"/>
              <a:gd name="connsiteX16" fmla="*/ 1481476 w 7045121"/>
              <a:gd name="connsiteY16" fmla="*/ 2161177 h 4625336"/>
              <a:gd name="connsiteX17" fmla="*/ 1383579 w 7045121"/>
              <a:gd name="connsiteY17" fmla="*/ 2240865 h 4625336"/>
              <a:gd name="connsiteX18" fmla="*/ 2562409 w 7045121"/>
              <a:gd name="connsiteY18" fmla="*/ 2391658 h 4625336"/>
              <a:gd name="connsiteX19" fmla="*/ 2562409 w 7045121"/>
              <a:gd name="connsiteY19" fmla="*/ 2875870 h 4625336"/>
              <a:gd name="connsiteX20" fmla="*/ 2562410 w 7045121"/>
              <a:gd name="connsiteY20" fmla="*/ 2879220 h 4625336"/>
              <a:gd name="connsiteX21" fmla="*/ 3737888 w 7045121"/>
              <a:gd name="connsiteY21" fmla="*/ 3030013 h 4625336"/>
              <a:gd name="connsiteX22" fmla="*/ 3826759 w 7045121"/>
              <a:gd name="connsiteY22" fmla="*/ 2956704 h 4625336"/>
              <a:gd name="connsiteX23" fmla="*/ 3826759 w 7045121"/>
              <a:gd name="connsiteY23" fmla="*/ 2956706 h 4625336"/>
              <a:gd name="connsiteX24" fmla="*/ 3737889 w 7045121"/>
              <a:gd name="connsiteY24" fmla="*/ 3030014 h 4625336"/>
              <a:gd name="connsiteX25" fmla="*/ 3737889 w 7045121"/>
              <a:gd name="connsiteY25" fmla="*/ 3507526 h 4625336"/>
              <a:gd name="connsiteX26" fmla="*/ 3737889 w 7045121"/>
              <a:gd name="connsiteY26" fmla="*/ 3510876 h 4625336"/>
              <a:gd name="connsiteX27" fmla="*/ 3741445 w 7045121"/>
              <a:gd name="connsiteY27" fmla="*/ 3507981 h 4625336"/>
              <a:gd name="connsiteX28" fmla="*/ 4916719 w 7045121"/>
              <a:gd name="connsiteY28" fmla="*/ 3658319 h 4625336"/>
              <a:gd name="connsiteX29" fmla="*/ 4916719 w 7045121"/>
              <a:gd name="connsiteY29" fmla="*/ 4137506 h 4625336"/>
              <a:gd name="connsiteX30" fmla="*/ 4920271 w 7045121"/>
              <a:gd name="connsiteY30" fmla="*/ 4134610 h 4625336"/>
              <a:gd name="connsiteX31" fmla="*/ 6090521 w 7045121"/>
              <a:gd name="connsiteY31" fmla="*/ 4284306 h 4625336"/>
              <a:gd name="connsiteX32" fmla="*/ 6089650 w 7045121"/>
              <a:gd name="connsiteY32" fmla="*/ 4531628 h 4625336"/>
              <a:gd name="connsiteX33" fmla="*/ 6089886 w 7045121"/>
              <a:gd name="connsiteY33" fmla="*/ 4576193 h 4625336"/>
              <a:gd name="connsiteX34" fmla="*/ 6181844 w 7045121"/>
              <a:gd name="connsiteY34" fmla="*/ 4625336 h 4625336"/>
              <a:gd name="connsiteX35" fmla="*/ 6184900 w 7045121"/>
              <a:gd name="connsiteY35" fmla="*/ 4598303 h 4625336"/>
              <a:gd name="connsiteX36" fmla="*/ 6955781 w 7045121"/>
              <a:gd name="connsiteY36" fmla="*/ 3947572 h 4625336"/>
              <a:gd name="connsiteX37" fmla="*/ 6955786 w 7045121"/>
              <a:gd name="connsiteY37" fmla="*/ 3943576 h 4625336"/>
              <a:gd name="connsiteX38" fmla="*/ 7044651 w 7045121"/>
              <a:gd name="connsiteY38" fmla="*/ 3866729 h 4625336"/>
              <a:gd name="connsiteX39" fmla="*/ 7045121 w 7045121"/>
              <a:gd name="connsiteY39" fmla="*/ 3494630 h 4625336"/>
              <a:gd name="connsiteX40" fmla="*/ 6947985 w 7045121"/>
              <a:gd name="connsiteY40" fmla="*/ 3574700 h 4625336"/>
              <a:gd name="connsiteX41" fmla="*/ 6946161 w 7045121"/>
              <a:gd name="connsiteY41" fmla="*/ 3574460 h 4625336"/>
              <a:gd name="connsiteX42" fmla="*/ 7042740 w 7045121"/>
              <a:gd name="connsiteY42" fmla="*/ 3494629 h 4625336"/>
              <a:gd name="connsiteX43" fmla="*/ 5874203 w 7045121"/>
              <a:gd name="connsiteY43" fmla="*/ 3341236 h 4625336"/>
              <a:gd name="connsiteX44" fmla="*/ 5870774 w 7045121"/>
              <a:gd name="connsiteY44" fmla="*/ 3344046 h 4625336"/>
              <a:gd name="connsiteX45" fmla="*/ 5865818 w 7045121"/>
              <a:gd name="connsiteY45" fmla="*/ 2862049 h 4625336"/>
              <a:gd name="connsiteX46" fmla="*/ 5865820 w 7045121"/>
              <a:gd name="connsiteY46" fmla="*/ 2862048 h 4625336"/>
              <a:gd name="connsiteX47" fmla="*/ 4695372 w 7045121"/>
              <a:gd name="connsiteY47" fmla="*/ 2714606 h 4625336"/>
              <a:gd name="connsiteX48" fmla="*/ 4695315 w 7045121"/>
              <a:gd name="connsiteY48" fmla="*/ 2714652 h 4625336"/>
              <a:gd name="connsiteX49" fmla="*/ 4692019 w 7045121"/>
              <a:gd name="connsiteY49" fmla="*/ 2235419 h 4625336"/>
              <a:gd name="connsiteX50" fmla="*/ 4595222 w 7045121"/>
              <a:gd name="connsiteY50" fmla="*/ 2315267 h 4625336"/>
              <a:gd name="connsiteX51" fmla="*/ 4595220 w 7045121"/>
              <a:gd name="connsiteY51" fmla="*/ 2315267 h 4625336"/>
              <a:gd name="connsiteX52" fmla="*/ 4692018 w 7045121"/>
              <a:gd name="connsiteY52" fmla="*/ 2235418 h 4625336"/>
              <a:gd name="connsiteX53" fmla="*/ 3516539 w 7045121"/>
              <a:gd name="connsiteY53" fmla="*/ 2087976 h 4625336"/>
              <a:gd name="connsiteX54" fmla="*/ 3513185 w 7045121"/>
              <a:gd name="connsiteY54" fmla="*/ 1600415 h 4625336"/>
              <a:gd name="connsiteX55" fmla="*/ 3513187 w 7045121"/>
              <a:gd name="connsiteY55" fmla="*/ 1600414 h 4625336"/>
              <a:gd name="connsiteX56" fmla="*/ 3513185 w 7045121"/>
              <a:gd name="connsiteY56" fmla="*/ 1600413 h 4625336"/>
              <a:gd name="connsiteX57" fmla="*/ 3513184 w 7045121"/>
              <a:gd name="connsiteY57" fmla="*/ 1600413 h 4625336"/>
              <a:gd name="connsiteX58" fmla="*/ 2341062 w 7045121"/>
              <a:gd name="connsiteY58" fmla="*/ 1452972 h 4625336"/>
              <a:gd name="connsiteX59" fmla="*/ 2252077 w 7045121"/>
              <a:gd name="connsiteY59" fmla="*/ 1525406 h 4625336"/>
              <a:gd name="connsiteX60" fmla="*/ 2341061 w 7045121"/>
              <a:gd name="connsiteY60" fmla="*/ 1452972 h 4625336"/>
              <a:gd name="connsiteX61" fmla="*/ 2334353 w 7045121"/>
              <a:gd name="connsiteY61" fmla="*/ 960382 h 4625336"/>
              <a:gd name="connsiteX62" fmla="*/ 2238070 w 7045121"/>
              <a:gd name="connsiteY62" fmla="*/ 1040302 h 4625336"/>
              <a:gd name="connsiteX63" fmla="*/ 2238069 w 7045121"/>
              <a:gd name="connsiteY63" fmla="*/ 1040302 h 4625336"/>
              <a:gd name="connsiteX64" fmla="*/ 2334353 w 7045121"/>
              <a:gd name="connsiteY64" fmla="*/ 960381 h 4625336"/>
              <a:gd name="connsiteX65" fmla="*/ 1162228 w 7045121"/>
              <a:gd name="connsiteY65" fmla="*/ 814615 h 4625336"/>
              <a:gd name="connsiteX66" fmla="*/ 1133653 w 7045121"/>
              <a:gd name="connsiteY66" fmla="*/ 341986 h 4625336"/>
              <a:gd name="connsiteX67" fmla="*/ 1274578 w 7045121"/>
              <a:gd name="connsiteY67" fmla="*/ 270085 h 4625336"/>
              <a:gd name="connsiteX68" fmla="*/ 428110 w 7045121"/>
              <a:gd name="connsiteY68" fmla="*/ 0 h 46253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76193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88099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97624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45121" h="4612636">
                <a:moveTo>
                  <a:pt x="6179391" y="4215649"/>
                </a:moveTo>
                <a:lnTo>
                  <a:pt x="6179391" y="4215841"/>
                </a:lnTo>
                <a:lnTo>
                  <a:pt x="6095552" y="4284949"/>
                </a:lnTo>
                <a:lnTo>
                  <a:pt x="6179391" y="4215649"/>
                </a:lnTo>
                <a:close/>
                <a:moveTo>
                  <a:pt x="428110" y="0"/>
                </a:moveTo>
                <a:lnTo>
                  <a:pt x="0" y="1172478"/>
                </a:lnTo>
                <a:lnTo>
                  <a:pt x="98425" y="1223278"/>
                </a:lnTo>
                <a:lnTo>
                  <a:pt x="204745" y="1136726"/>
                </a:lnTo>
                <a:lnTo>
                  <a:pt x="204745" y="1605859"/>
                </a:lnTo>
                <a:lnTo>
                  <a:pt x="204745" y="1605860"/>
                </a:lnTo>
                <a:lnTo>
                  <a:pt x="204746" y="1605859"/>
                </a:lnTo>
                <a:lnTo>
                  <a:pt x="1383577" y="1756652"/>
                </a:lnTo>
                <a:lnTo>
                  <a:pt x="1472447" y="1682885"/>
                </a:lnTo>
                <a:lnTo>
                  <a:pt x="1472447" y="1682886"/>
                </a:lnTo>
                <a:lnTo>
                  <a:pt x="1383577" y="1756653"/>
                </a:lnTo>
                <a:lnTo>
                  <a:pt x="1383577" y="2240866"/>
                </a:lnTo>
                <a:lnTo>
                  <a:pt x="1481476" y="2161177"/>
                </a:lnTo>
                <a:lnTo>
                  <a:pt x="1383579" y="2240865"/>
                </a:lnTo>
                <a:lnTo>
                  <a:pt x="2562409" y="2391658"/>
                </a:lnTo>
                <a:lnTo>
                  <a:pt x="2562409" y="2875870"/>
                </a:lnTo>
                <a:cubicBezTo>
                  <a:pt x="2562409" y="2876987"/>
                  <a:pt x="2562410" y="2878103"/>
                  <a:pt x="2562410" y="2879220"/>
                </a:cubicBezTo>
                <a:lnTo>
                  <a:pt x="3737888" y="3030013"/>
                </a:lnTo>
                <a:lnTo>
                  <a:pt x="3826759" y="2956704"/>
                </a:lnTo>
                <a:lnTo>
                  <a:pt x="3826759" y="2956706"/>
                </a:lnTo>
                <a:lnTo>
                  <a:pt x="3737889" y="3030014"/>
                </a:lnTo>
                <a:lnTo>
                  <a:pt x="3737889" y="3507526"/>
                </a:lnTo>
                <a:lnTo>
                  <a:pt x="3737889" y="3510876"/>
                </a:lnTo>
                <a:lnTo>
                  <a:pt x="3741445" y="3507981"/>
                </a:lnTo>
                <a:lnTo>
                  <a:pt x="4916719" y="3658319"/>
                </a:lnTo>
                <a:lnTo>
                  <a:pt x="4916719" y="4137506"/>
                </a:lnTo>
                <a:lnTo>
                  <a:pt x="4920271" y="4134610"/>
                </a:lnTo>
                <a:lnTo>
                  <a:pt x="6090521" y="4284306"/>
                </a:lnTo>
                <a:cubicBezTo>
                  <a:pt x="6090231" y="4366747"/>
                  <a:pt x="6089940" y="4449187"/>
                  <a:pt x="6089650" y="4531628"/>
                </a:cubicBezTo>
                <a:cubicBezTo>
                  <a:pt x="6089729" y="4546483"/>
                  <a:pt x="6089807" y="4582769"/>
                  <a:pt x="6089886" y="4597624"/>
                </a:cubicBezTo>
                <a:lnTo>
                  <a:pt x="6181844" y="4612636"/>
                </a:lnTo>
                <a:lnTo>
                  <a:pt x="6184900" y="4598303"/>
                </a:lnTo>
                <a:cubicBezTo>
                  <a:pt x="6440802" y="4373984"/>
                  <a:pt x="6699879" y="4171891"/>
                  <a:pt x="6955781" y="3947572"/>
                </a:cubicBezTo>
                <a:cubicBezTo>
                  <a:pt x="6955783" y="3946240"/>
                  <a:pt x="6955784" y="3944908"/>
                  <a:pt x="6955786" y="3943576"/>
                </a:cubicBezTo>
                <a:lnTo>
                  <a:pt x="7044651" y="3866729"/>
                </a:lnTo>
                <a:cubicBezTo>
                  <a:pt x="7044808" y="3727615"/>
                  <a:pt x="7044964" y="3633744"/>
                  <a:pt x="7045121" y="3494630"/>
                </a:cubicBezTo>
                <a:lnTo>
                  <a:pt x="6947985" y="3574700"/>
                </a:lnTo>
                <a:lnTo>
                  <a:pt x="6946161" y="3574460"/>
                </a:lnTo>
                <a:lnTo>
                  <a:pt x="7042740" y="3494629"/>
                </a:lnTo>
                <a:lnTo>
                  <a:pt x="5874203" y="3341236"/>
                </a:lnTo>
                <a:lnTo>
                  <a:pt x="5870774" y="3344046"/>
                </a:lnTo>
                <a:lnTo>
                  <a:pt x="5865818" y="2862049"/>
                </a:lnTo>
                <a:cubicBezTo>
                  <a:pt x="5865819" y="2862049"/>
                  <a:pt x="5865819" y="2862048"/>
                  <a:pt x="5865820" y="2862048"/>
                </a:cubicBezTo>
                <a:lnTo>
                  <a:pt x="4695372" y="2714606"/>
                </a:lnTo>
                <a:cubicBezTo>
                  <a:pt x="4695353" y="2714621"/>
                  <a:pt x="4695334" y="2714637"/>
                  <a:pt x="4695315" y="2714652"/>
                </a:cubicBezTo>
                <a:cubicBezTo>
                  <a:pt x="4694216" y="2554908"/>
                  <a:pt x="4693118" y="2395163"/>
                  <a:pt x="4692019" y="2235419"/>
                </a:cubicBezTo>
                <a:lnTo>
                  <a:pt x="4595222" y="2315267"/>
                </a:lnTo>
                <a:lnTo>
                  <a:pt x="4595220" y="2315267"/>
                </a:lnTo>
                <a:lnTo>
                  <a:pt x="4692018" y="2235418"/>
                </a:lnTo>
                <a:lnTo>
                  <a:pt x="3516539" y="2087976"/>
                </a:lnTo>
                <a:lnTo>
                  <a:pt x="3513185" y="1600415"/>
                </a:lnTo>
                <a:cubicBezTo>
                  <a:pt x="3513186" y="1600415"/>
                  <a:pt x="3513186" y="1600414"/>
                  <a:pt x="3513187" y="1600414"/>
                </a:cubicBezTo>
                <a:cubicBezTo>
                  <a:pt x="3513186" y="1600414"/>
                  <a:pt x="3513186" y="1600413"/>
                  <a:pt x="3513185" y="1600413"/>
                </a:cubicBezTo>
                <a:lnTo>
                  <a:pt x="3513184" y="1600413"/>
                </a:lnTo>
                <a:lnTo>
                  <a:pt x="2341062" y="1452972"/>
                </a:lnTo>
                <a:lnTo>
                  <a:pt x="2252077" y="1525406"/>
                </a:lnTo>
                <a:lnTo>
                  <a:pt x="2341061" y="1452972"/>
                </a:lnTo>
                <a:lnTo>
                  <a:pt x="2334353" y="960382"/>
                </a:lnTo>
                <a:lnTo>
                  <a:pt x="2238070" y="1040302"/>
                </a:lnTo>
                <a:lnTo>
                  <a:pt x="2238069" y="1040302"/>
                </a:lnTo>
                <a:lnTo>
                  <a:pt x="2334353" y="960381"/>
                </a:lnTo>
                <a:lnTo>
                  <a:pt x="1162228" y="814615"/>
                </a:lnTo>
                <a:lnTo>
                  <a:pt x="1133653" y="341986"/>
                </a:lnTo>
                <a:lnTo>
                  <a:pt x="1274578" y="270085"/>
                </a:lnTo>
                <a:lnTo>
                  <a:pt x="42811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baseline="-25000"/>
          </a:p>
        </p:txBody>
      </p:sp>
      <p:sp>
        <p:nvSpPr>
          <p:cNvPr id="3" name="Freeform: Shape 77">
            <a:extLst>
              <a:ext uri="{FF2B5EF4-FFF2-40B4-BE49-F238E27FC236}">
                <a16:creationId xmlns:a16="http://schemas.microsoft.com/office/drawing/2014/main" id="{325012F9-307F-4D62-838C-9D034E92793E}"/>
              </a:ext>
            </a:extLst>
          </p:cNvPr>
          <p:cNvSpPr>
            <a:spLocks/>
          </p:cNvSpPr>
          <p:nvPr/>
        </p:nvSpPr>
        <p:spPr bwMode="auto">
          <a:xfrm flipH="1">
            <a:off x="5687581" y="2522274"/>
            <a:ext cx="1681472" cy="1599662"/>
          </a:xfrm>
          <a:custGeom>
            <a:avLst/>
            <a:gdLst>
              <a:gd name="connsiteX0" fmla="*/ 2235255 w 2241962"/>
              <a:gd name="connsiteY0" fmla="*/ 933241 h 2132882"/>
              <a:gd name="connsiteX1" fmla="*/ 1373348 w 2241962"/>
              <a:gd name="connsiteY1" fmla="*/ 1648670 h 2132882"/>
              <a:gd name="connsiteX2" fmla="*/ 1373348 w 2241962"/>
              <a:gd name="connsiteY2" fmla="*/ 2132882 h 2132882"/>
              <a:gd name="connsiteX3" fmla="*/ 2241962 w 2241962"/>
              <a:gd name="connsiteY3" fmla="*/ 1425831 h 2132882"/>
              <a:gd name="connsiteX4" fmla="*/ 424246 w 2241962"/>
              <a:gd name="connsiteY4" fmla="*/ 0 h 2132882"/>
              <a:gd name="connsiteX5" fmla="*/ 0 w 2241962"/>
              <a:gd name="connsiteY5" fmla="*/ 1196290 h 2132882"/>
              <a:gd name="connsiteX6" fmla="*/ 194516 w 2241962"/>
              <a:gd name="connsiteY6" fmla="*/ 1028743 h 2132882"/>
              <a:gd name="connsiteX7" fmla="*/ 194516 w 2241962"/>
              <a:gd name="connsiteY7" fmla="*/ 1497875 h 2132882"/>
              <a:gd name="connsiteX8" fmla="*/ 194516 w 2241962"/>
              <a:gd name="connsiteY8" fmla="*/ 1497876 h 2132882"/>
              <a:gd name="connsiteX9" fmla="*/ 194517 w 2241962"/>
              <a:gd name="connsiteY9" fmla="*/ 1497875 h 2132882"/>
              <a:gd name="connsiteX10" fmla="*/ 1373348 w 2241962"/>
              <a:gd name="connsiteY10" fmla="*/ 1648668 h 2132882"/>
              <a:gd name="connsiteX11" fmla="*/ 2235254 w 2241962"/>
              <a:gd name="connsiteY11" fmla="*/ 933241 h 2132882"/>
              <a:gd name="connsiteX12" fmla="*/ 1063129 w 2241962"/>
              <a:gd name="connsiteY12" fmla="*/ 787474 h 2132882"/>
              <a:gd name="connsiteX13" fmla="*/ 1063129 w 2241962"/>
              <a:gd name="connsiteY13" fmla="*/ 321692 h 2132882"/>
              <a:gd name="connsiteX14" fmla="*/ 1175479 w 2241962"/>
              <a:gd name="connsiteY14" fmla="*/ 242944 h 21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1962" h="2132882">
                <a:moveTo>
                  <a:pt x="2235255" y="933241"/>
                </a:moveTo>
                <a:lnTo>
                  <a:pt x="1373348" y="1648670"/>
                </a:lnTo>
                <a:lnTo>
                  <a:pt x="1373348" y="2132882"/>
                </a:lnTo>
                <a:lnTo>
                  <a:pt x="2241962" y="1425831"/>
                </a:lnTo>
                <a:close/>
                <a:moveTo>
                  <a:pt x="424246" y="0"/>
                </a:moveTo>
                <a:lnTo>
                  <a:pt x="0" y="1196290"/>
                </a:lnTo>
                <a:lnTo>
                  <a:pt x="194516" y="1028743"/>
                </a:lnTo>
                <a:lnTo>
                  <a:pt x="194516" y="1497875"/>
                </a:lnTo>
                <a:lnTo>
                  <a:pt x="194516" y="1497876"/>
                </a:lnTo>
                <a:lnTo>
                  <a:pt x="194517" y="1497875"/>
                </a:lnTo>
                <a:lnTo>
                  <a:pt x="1373348" y="1648668"/>
                </a:lnTo>
                <a:lnTo>
                  <a:pt x="2235254" y="933241"/>
                </a:lnTo>
                <a:lnTo>
                  <a:pt x="1063129" y="787474"/>
                </a:lnTo>
                <a:lnTo>
                  <a:pt x="1063129" y="321692"/>
                </a:lnTo>
                <a:lnTo>
                  <a:pt x="1175479" y="24294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baseline="-25000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9E8DBBAA-A67C-4248-96DE-C7A13DB248D2}"/>
              </a:ext>
            </a:extLst>
          </p:cNvPr>
          <p:cNvSpPr>
            <a:spLocks/>
          </p:cNvSpPr>
          <p:nvPr/>
        </p:nvSpPr>
        <p:spPr bwMode="auto">
          <a:xfrm flipH="1">
            <a:off x="5692612" y="3112879"/>
            <a:ext cx="1530554" cy="645896"/>
          </a:xfrm>
          <a:custGeom>
            <a:avLst/>
            <a:gdLst>
              <a:gd name="T0" fmla="*/ 518 w 1217"/>
              <a:gd name="T1" fmla="*/ 0 h 514"/>
              <a:gd name="T2" fmla="*/ 1217 w 1217"/>
              <a:gd name="T3" fmla="*/ 87 h 514"/>
              <a:gd name="T4" fmla="*/ 703 w 1217"/>
              <a:gd name="T5" fmla="*/ 514 h 514"/>
              <a:gd name="T6" fmla="*/ 0 w 1217"/>
              <a:gd name="T7" fmla="*/ 424 h 514"/>
              <a:gd name="T8" fmla="*/ 518 w 1217"/>
              <a:gd name="T9" fmla="*/ 0 h 514"/>
              <a:gd name="T10" fmla="*/ 518 w 1217"/>
              <a:gd name="T11" fmla="*/ 0 h 514"/>
              <a:gd name="T12" fmla="*/ 518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8" y="0"/>
                </a:moveTo>
                <a:lnTo>
                  <a:pt x="1217" y="87"/>
                </a:lnTo>
                <a:lnTo>
                  <a:pt x="703" y="514"/>
                </a:lnTo>
                <a:lnTo>
                  <a:pt x="0" y="424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FEA72C94-A75B-4F45-B64B-E6E4B0E01E93}"/>
              </a:ext>
            </a:extLst>
          </p:cNvPr>
          <p:cNvSpPr>
            <a:spLocks/>
          </p:cNvSpPr>
          <p:nvPr/>
        </p:nvSpPr>
        <p:spPr bwMode="auto">
          <a:xfrm flipH="1">
            <a:off x="3924364" y="4067900"/>
            <a:ext cx="1530554" cy="645896"/>
          </a:xfrm>
          <a:custGeom>
            <a:avLst/>
            <a:gdLst>
              <a:gd name="T0" fmla="*/ 516 w 1217"/>
              <a:gd name="T1" fmla="*/ 0 h 514"/>
              <a:gd name="T2" fmla="*/ 1217 w 1217"/>
              <a:gd name="T3" fmla="*/ 88 h 514"/>
              <a:gd name="T4" fmla="*/ 701 w 1217"/>
              <a:gd name="T5" fmla="*/ 514 h 514"/>
              <a:gd name="T6" fmla="*/ 0 w 1217"/>
              <a:gd name="T7" fmla="*/ 424 h 514"/>
              <a:gd name="T8" fmla="*/ 516 w 1217"/>
              <a:gd name="T9" fmla="*/ 0 h 514"/>
              <a:gd name="T10" fmla="*/ 516 w 1217"/>
              <a:gd name="T11" fmla="*/ 0 h 514"/>
              <a:gd name="T12" fmla="*/ 516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6" y="0"/>
                </a:moveTo>
                <a:lnTo>
                  <a:pt x="1217" y="88"/>
                </a:lnTo>
                <a:lnTo>
                  <a:pt x="701" y="514"/>
                </a:lnTo>
                <a:lnTo>
                  <a:pt x="0" y="424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01773E98-F9A4-42B0-9AA8-10C697A32432}"/>
              </a:ext>
            </a:extLst>
          </p:cNvPr>
          <p:cNvSpPr>
            <a:spLocks/>
          </p:cNvSpPr>
          <p:nvPr/>
        </p:nvSpPr>
        <p:spPr bwMode="auto">
          <a:xfrm flipH="1">
            <a:off x="3921847" y="4178482"/>
            <a:ext cx="651461" cy="895961"/>
          </a:xfrm>
          <a:custGeom>
            <a:avLst/>
            <a:gdLst>
              <a:gd name="T0" fmla="*/ 516 w 518"/>
              <a:gd name="T1" fmla="*/ 0 h 713"/>
              <a:gd name="T2" fmla="*/ 0 w 518"/>
              <a:gd name="T3" fmla="*/ 426 h 713"/>
              <a:gd name="T4" fmla="*/ 0 w 518"/>
              <a:gd name="T5" fmla="*/ 713 h 713"/>
              <a:gd name="T6" fmla="*/ 518 w 518"/>
              <a:gd name="T7" fmla="*/ 291 h 713"/>
              <a:gd name="T8" fmla="*/ 516 w 518"/>
              <a:gd name="T9" fmla="*/ 0 h 713"/>
              <a:gd name="T10" fmla="*/ 516 w 518"/>
              <a:gd name="T11" fmla="*/ 0 h 713"/>
              <a:gd name="T12" fmla="*/ 516 w 518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713">
                <a:moveTo>
                  <a:pt x="516" y="0"/>
                </a:moveTo>
                <a:lnTo>
                  <a:pt x="0" y="426"/>
                </a:lnTo>
                <a:lnTo>
                  <a:pt x="0" y="713"/>
                </a:lnTo>
                <a:lnTo>
                  <a:pt x="518" y="291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4BE9FD70-FF8E-46DE-8753-EA094E39EAE1}"/>
              </a:ext>
            </a:extLst>
          </p:cNvPr>
          <p:cNvSpPr>
            <a:spLocks/>
          </p:cNvSpPr>
          <p:nvPr/>
        </p:nvSpPr>
        <p:spPr bwMode="auto">
          <a:xfrm flipH="1">
            <a:off x="3044013" y="4537872"/>
            <a:ext cx="1529296" cy="647153"/>
          </a:xfrm>
          <a:custGeom>
            <a:avLst/>
            <a:gdLst>
              <a:gd name="T0" fmla="*/ 518 w 1216"/>
              <a:gd name="T1" fmla="*/ 0 h 515"/>
              <a:gd name="T2" fmla="*/ 1216 w 1216"/>
              <a:gd name="T3" fmla="*/ 88 h 515"/>
              <a:gd name="T4" fmla="*/ 703 w 1216"/>
              <a:gd name="T5" fmla="*/ 515 h 515"/>
              <a:gd name="T6" fmla="*/ 0 w 1216"/>
              <a:gd name="T7" fmla="*/ 425 h 515"/>
              <a:gd name="T8" fmla="*/ 518 w 1216"/>
              <a:gd name="T9" fmla="*/ 0 h 515"/>
              <a:gd name="T10" fmla="*/ 518 w 1216"/>
              <a:gd name="T11" fmla="*/ 0 h 515"/>
              <a:gd name="T12" fmla="*/ 518 w 1216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6" h="515">
                <a:moveTo>
                  <a:pt x="518" y="0"/>
                </a:moveTo>
                <a:lnTo>
                  <a:pt x="1216" y="88"/>
                </a:lnTo>
                <a:lnTo>
                  <a:pt x="703" y="515"/>
                </a:lnTo>
                <a:lnTo>
                  <a:pt x="0" y="425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49A8B9D-22BA-40AB-A44B-6F55C8D14ACB}"/>
              </a:ext>
            </a:extLst>
          </p:cNvPr>
          <p:cNvSpPr>
            <a:spLocks/>
          </p:cNvSpPr>
          <p:nvPr/>
        </p:nvSpPr>
        <p:spPr bwMode="auto">
          <a:xfrm flipH="1">
            <a:off x="3040241" y="4648455"/>
            <a:ext cx="648945" cy="895961"/>
          </a:xfrm>
          <a:custGeom>
            <a:avLst/>
            <a:gdLst>
              <a:gd name="T0" fmla="*/ 513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2 h 713"/>
              <a:gd name="T8" fmla="*/ 513 w 516"/>
              <a:gd name="T9" fmla="*/ 0 h 713"/>
              <a:gd name="T10" fmla="*/ 513 w 516"/>
              <a:gd name="T11" fmla="*/ 0 h 713"/>
              <a:gd name="T12" fmla="*/ 513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3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2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12787747-B451-4A44-94A1-308D8F13E526}"/>
              </a:ext>
            </a:extLst>
          </p:cNvPr>
          <p:cNvSpPr>
            <a:spLocks/>
          </p:cNvSpPr>
          <p:nvPr/>
        </p:nvSpPr>
        <p:spPr bwMode="auto">
          <a:xfrm flipH="1">
            <a:off x="4808487" y="3591648"/>
            <a:ext cx="1530554" cy="643382"/>
          </a:xfrm>
          <a:custGeom>
            <a:avLst/>
            <a:gdLst>
              <a:gd name="T0" fmla="*/ 518 w 1217"/>
              <a:gd name="T1" fmla="*/ 0 h 512"/>
              <a:gd name="T2" fmla="*/ 1217 w 1217"/>
              <a:gd name="T3" fmla="*/ 88 h 512"/>
              <a:gd name="T4" fmla="*/ 703 w 1217"/>
              <a:gd name="T5" fmla="*/ 512 h 512"/>
              <a:gd name="T6" fmla="*/ 0 w 1217"/>
              <a:gd name="T7" fmla="*/ 422 h 512"/>
              <a:gd name="T8" fmla="*/ 518 w 1217"/>
              <a:gd name="T9" fmla="*/ 0 h 512"/>
              <a:gd name="T10" fmla="*/ 518 w 1217"/>
              <a:gd name="T11" fmla="*/ 0 h 512"/>
              <a:gd name="T12" fmla="*/ 518 w 1217"/>
              <a:gd name="T1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2">
                <a:moveTo>
                  <a:pt x="518" y="0"/>
                </a:moveTo>
                <a:lnTo>
                  <a:pt x="1217" y="88"/>
                </a:lnTo>
                <a:lnTo>
                  <a:pt x="703" y="512"/>
                </a:lnTo>
                <a:lnTo>
                  <a:pt x="0" y="422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8F534D86-0590-4CE2-8D95-F14E84B48B1E}"/>
              </a:ext>
            </a:extLst>
          </p:cNvPr>
          <p:cNvSpPr>
            <a:spLocks/>
          </p:cNvSpPr>
          <p:nvPr/>
        </p:nvSpPr>
        <p:spPr bwMode="auto">
          <a:xfrm flipH="1">
            <a:off x="4805973" y="3702228"/>
            <a:ext cx="648945" cy="895961"/>
          </a:xfrm>
          <a:custGeom>
            <a:avLst/>
            <a:gdLst>
              <a:gd name="T0" fmla="*/ 514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1 h 713"/>
              <a:gd name="T8" fmla="*/ 514 w 516"/>
              <a:gd name="T9" fmla="*/ 0 h 713"/>
              <a:gd name="T10" fmla="*/ 514 w 516"/>
              <a:gd name="T11" fmla="*/ 0 h 713"/>
              <a:gd name="T12" fmla="*/ 514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4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1"/>
                </a:lnTo>
                <a:lnTo>
                  <a:pt x="514" y="0"/>
                </a:lnTo>
                <a:lnTo>
                  <a:pt x="514" y="0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baseline="-25000"/>
          </a:p>
        </p:txBody>
      </p:sp>
      <p:sp>
        <p:nvSpPr>
          <p:cNvPr id="11" name="Freeform: Shape 66">
            <a:extLst>
              <a:ext uri="{FF2B5EF4-FFF2-40B4-BE49-F238E27FC236}">
                <a16:creationId xmlns:a16="http://schemas.microsoft.com/office/drawing/2014/main" id="{730E1AC3-6279-490D-B465-FC26D5C85A70}"/>
              </a:ext>
            </a:extLst>
          </p:cNvPr>
          <p:cNvSpPr>
            <a:spLocks/>
          </p:cNvSpPr>
          <p:nvPr/>
        </p:nvSpPr>
        <p:spPr bwMode="auto">
          <a:xfrm flipH="1">
            <a:off x="2159537" y="5007845"/>
            <a:ext cx="1529648" cy="955298"/>
          </a:xfrm>
          <a:custGeom>
            <a:avLst/>
            <a:gdLst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1662629 w 2039531"/>
              <a:gd name="connsiteY9" fmla="*/ 464075 h 1273730"/>
              <a:gd name="connsiteX10" fmla="*/ 1662629 w 2039531"/>
              <a:gd name="connsiteY10" fmla="*/ 462969 h 1273730"/>
              <a:gd name="connsiteX11" fmla="*/ 2037150 w 2039531"/>
              <a:gd name="connsiteY11" fmla="*/ 153393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1662629 w 2039531"/>
              <a:gd name="connsiteY10" fmla="*/ 464075 h 1273730"/>
              <a:gd name="connsiteX11" fmla="*/ 2037150 w 2039531"/>
              <a:gd name="connsiteY11" fmla="*/ 153393 h 1273730"/>
              <a:gd name="connsiteX12" fmla="*/ 868613 w 2039531"/>
              <a:gd name="connsiteY12" fmla="*/ 0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2037150 w 2039531"/>
              <a:gd name="connsiteY10" fmla="*/ 153393 h 1273730"/>
              <a:gd name="connsiteX11" fmla="*/ 868613 w 2039531"/>
              <a:gd name="connsiteY11" fmla="*/ 0 h 1273730"/>
              <a:gd name="connsiteX0" fmla="*/ 1178832 w 2039531"/>
              <a:gd name="connsiteY0" fmla="*/ 862870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2037150 w 2039531"/>
              <a:gd name="connsiteY9" fmla="*/ 153393 h 1273730"/>
              <a:gd name="connsiteX10" fmla="*/ 868613 w 2039531"/>
              <a:gd name="connsiteY10" fmla="*/ 0 h 1273730"/>
              <a:gd name="connsiteX0" fmla="*/ 868613 w 2039531"/>
              <a:gd name="connsiteY0" fmla="*/ 0 h 1273730"/>
              <a:gd name="connsiteX1" fmla="*/ 0 w 2039531"/>
              <a:gd name="connsiteY1" fmla="*/ 712077 h 1273730"/>
              <a:gd name="connsiteX2" fmla="*/ 1173801 w 2039531"/>
              <a:gd name="connsiteY2" fmla="*/ 862227 h 1273730"/>
              <a:gd name="connsiteX3" fmla="*/ 1173801 w 2039531"/>
              <a:gd name="connsiteY3" fmla="*/ 1273730 h 1273730"/>
              <a:gd name="connsiteX4" fmla="*/ 2039061 w 2039531"/>
              <a:gd name="connsiteY4" fmla="*/ 525493 h 1273730"/>
              <a:gd name="connsiteX5" fmla="*/ 2039531 w 2039531"/>
              <a:gd name="connsiteY5" fmla="*/ 153394 h 1273730"/>
              <a:gd name="connsiteX6" fmla="*/ 2037150 w 2039531"/>
              <a:gd name="connsiteY6" fmla="*/ 153393 h 1273730"/>
              <a:gd name="connsiteX7" fmla="*/ 868613 w 2039531"/>
              <a:gd name="connsiteY7" fmla="*/ 0 h 127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531" h="127373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3801" y="1273730"/>
                </a:lnTo>
                <a:lnTo>
                  <a:pt x="2039061" y="525493"/>
                </a:lnTo>
                <a:cubicBezTo>
                  <a:pt x="2039218" y="386379"/>
                  <a:pt x="2039374" y="292508"/>
                  <a:pt x="2039531" y="153394"/>
                </a:cubicBez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baseline="-25000"/>
          </a:p>
        </p:txBody>
      </p:sp>
      <p:sp>
        <p:nvSpPr>
          <p:cNvPr id="12" name="Freeform: Shape 67">
            <a:extLst>
              <a:ext uri="{FF2B5EF4-FFF2-40B4-BE49-F238E27FC236}">
                <a16:creationId xmlns:a16="http://schemas.microsoft.com/office/drawing/2014/main" id="{8C1607AB-40EE-4D7E-A8BD-53C6CDB0646D}"/>
              </a:ext>
            </a:extLst>
          </p:cNvPr>
          <p:cNvSpPr>
            <a:spLocks/>
          </p:cNvSpPr>
          <p:nvPr/>
        </p:nvSpPr>
        <p:spPr bwMode="auto">
          <a:xfrm flipH="1">
            <a:off x="2161322" y="5007845"/>
            <a:ext cx="1527863" cy="647153"/>
          </a:xfrm>
          <a:custGeom>
            <a:avLst/>
            <a:gdLst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1962910 w 2034769"/>
              <a:gd name="connsiteY6" fmla="*/ 137849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868613 w 2034769"/>
              <a:gd name="connsiteY6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1012 h 862870"/>
              <a:gd name="connsiteX5" fmla="*/ 868613 w 2037150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5774 h 862870"/>
              <a:gd name="connsiteX5" fmla="*/ 868613 w 2034769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3393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3393 h 862870"/>
              <a:gd name="connsiteX5" fmla="*/ 868613 w 2037150"/>
              <a:gd name="connsiteY5" fmla="*/ 0 h 86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150" h="86287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8832" y="862870"/>
                </a:ln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baseline="-25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26A4A-C40C-4C9D-82AF-DF71466F8088}"/>
              </a:ext>
            </a:extLst>
          </p:cNvPr>
          <p:cNvSpPr txBox="1"/>
          <p:nvPr/>
        </p:nvSpPr>
        <p:spPr>
          <a:xfrm>
            <a:off x="2503602" y="4861449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37CFD-D68E-4607-AA85-37F21C151484}"/>
              </a:ext>
            </a:extLst>
          </p:cNvPr>
          <p:cNvSpPr txBox="1"/>
          <p:nvPr/>
        </p:nvSpPr>
        <p:spPr>
          <a:xfrm>
            <a:off x="3356388" y="4387190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667C31-06F0-4AEF-BA14-36147878A4AE}"/>
              </a:ext>
            </a:extLst>
          </p:cNvPr>
          <p:cNvSpPr txBox="1"/>
          <p:nvPr/>
        </p:nvSpPr>
        <p:spPr>
          <a:xfrm>
            <a:off x="4276292" y="3940724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C8FB4-CC39-40F3-9376-6BCFEA7EA4B0}"/>
              </a:ext>
            </a:extLst>
          </p:cNvPr>
          <p:cNvSpPr txBox="1"/>
          <p:nvPr/>
        </p:nvSpPr>
        <p:spPr>
          <a:xfrm>
            <a:off x="5144716" y="3463214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1AC66B-AF41-40E4-9FBE-758E608495BF}"/>
              </a:ext>
            </a:extLst>
          </p:cNvPr>
          <p:cNvSpPr txBox="1"/>
          <p:nvPr/>
        </p:nvSpPr>
        <p:spPr>
          <a:xfrm>
            <a:off x="6041022" y="2977199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/>
              <a:t>05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4712AC5F-622D-4336-88F4-CF8CF6911609}"/>
              </a:ext>
            </a:extLst>
          </p:cNvPr>
          <p:cNvGrpSpPr/>
          <p:nvPr/>
        </p:nvGrpSpPr>
        <p:grpSpPr>
          <a:xfrm>
            <a:off x="294071" y="3933056"/>
            <a:ext cx="2179904" cy="918369"/>
            <a:chOff x="394095" y="3769845"/>
            <a:chExt cx="2647910" cy="1224491"/>
          </a:xfrm>
        </p:grpSpPr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10EEF26E-8078-4516-9F41-30CE45D24B50}"/>
                </a:ext>
              </a:extLst>
            </p:cNvPr>
            <p:cNvSpPr/>
            <p:nvPr/>
          </p:nvSpPr>
          <p:spPr>
            <a:xfrm>
              <a:off x="401268" y="3769845"/>
              <a:ext cx="2640737" cy="41036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400" b="1" cap="all" dirty="0" smtClean="0">
                  <a:solidFill>
                    <a:schemeClr val="accent1"/>
                  </a:solidFill>
                </a:rPr>
                <a:t>Поддержка отчетов</a:t>
              </a:r>
              <a:endParaRPr lang="en-US" sz="1400" b="1" cap="all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1673E235-AC94-4AA1-B64C-891ED369FF94}"/>
                </a:ext>
              </a:extLst>
            </p:cNvPr>
            <p:cNvSpPr/>
            <p:nvPr/>
          </p:nvSpPr>
          <p:spPr>
            <a:xfrm>
              <a:off x="394095" y="4153080"/>
              <a:ext cx="2647908" cy="841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поддержка актуальности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и работоспособности настроенных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отчетных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форм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F9F0F5B1-FD43-49E5-9705-1A5CFC55BFC6}"/>
              </a:ext>
            </a:extLst>
          </p:cNvPr>
          <p:cNvGrpSpPr/>
          <p:nvPr/>
        </p:nvGrpSpPr>
        <p:grpSpPr>
          <a:xfrm>
            <a:off x="2370499" y="2852936"/>
            <a:ext cx="1980554" cy="1277440"/>
            <a:chOff x="2790792" y="2384940"/>
            <a:chExt cx="2640738" cy="1703253"/>
          </a:xfrm>
        </p:grpSpPr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3FAB04A2-DBE0-401B-B741-D1CF338CE036}"/>
                </a:ext>
              </a:extLst>
            </p:cNvPr>
            <p:cNvSpPr/>
            <p:nvPr/>
          </p:nvSpPr>
          <p:spPr>
            <a:xfrm>
              <a:off x="2790793" y="2384940"/>
              <a:ext cx="2640737" cy="41036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400" b="1" cap="all" dirty="0" smtClean="0">
                  <a:solidFill>
                    <a:schemeClr val="accent3"/>
                  </a:solidFill>
                </a:rPr>
                <a:t>Развитие продукта</a:t>
              </a:r>
              <a:endParaRPr lang="en-US" sz="1400" b="1" cap="all" dirty="0">
                <a:solidFill>
                  <a:schemeClr val="accent3"/>
                </a:solidFill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30CA7C60-F901-42D3-9AF0-5BDAF84D078B}"/>
                </a:ext>
              </a:extLst>
            </p:cNvPr>
            <p:cNvSpPr/>
            <p:nvPr/>
          </p:nvSpPr>
          <p:spPr>
            <a:xfrm>
              <a:off x="2790792" y="2768173"/>
              <a:ext cx="2640737" cy="1320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улучшение </a:t>
              </a:r>
              <a:r>
                <a:rPr lang="ru-RU" sz="1200" dirty="0">
                  <a:solidFill>
                    <a:schemeClr val="bg1">
                      <a:lumMod val="50000"/>
                    </a:schemeClr>
                  </a:solidFill>
                </a:rPr>
                <a:t>системы за счет постоянной вовлеченности специалистов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</a:rPr>
                <a:t>ЦНТ в развитие продукта</a:t>
              </a:r>
              <a:endParaRPr lang="ru-RU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882599FB-FBF6-42ED-923B-8F1EE14564A6}"/>
              </a:ext>
            </a:extLst>
          </p:cNvPr>
          <p:cNvGrpSpPr/>
          <p:nvPr/>
        </p:nvGrpSpPr>
        <p:grpSpPr>
          <a:xfrm>
            <a:off x="4247578" y="1646041"/>
            <a:ext cx="1980554" cy="1313346"/>
            <a:chOff x="5505785" y="997672"/>
            <a:chExt cx="2640738" cy="17511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8B6A47-87E6-42FC-9C62-0BD1D741F555}"/>
                </a:ext>
              </a:extLst>
            </p:cNvPr>
            <p:cNvSpPr/>
            <p:nvPr/>
          </p:nvSpPr>
          <p:spPr>
            <a:xfrm>
              <a:off x="5505786" y="997672"/>
              <a:ext cx="2640737" cy="69762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400" b="1" cap="all" dirty="0" smtClean="0">
                  <a:solidFill>
                    <a:schemeClr val="accent5"/>
                  </a:solidFill>
                </a:rPr>
                <a:t>Разработка новых модулей</a:t>
              </a:r>
              <a:endParaRPr lang="en-US" sz="1400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B283D4-605F-4214-839F-98198CBDC00B}"/>
                </a:ext>
              </a:extLst>
            </p:cNvPr>
            <p:cNvSpPr/>
            <p:nvPr/>
          </p:nvSpPr>
          <p:spPr>
            <a:xfrm>
              <a:off x="5505785" y="1668163"/>
              <a:ext cx="2640737" cy="1080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350"/>
                </a:lnSpc>
              </a:pP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автоматизация процессов и оптимизация </a:t>
              </a:r>
            </a:p>
            <a:p>
              <a:pPr algn="r">
                <a:lnSpc>
                  <a:spcPts val="1350"/>
                </a:lnSpc>
              </a:pP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      алгоритмов обработки информации</a:t>
              </a:r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001300CF-5462-4618-A02E-4056C0D2D513}"/>
              </a:ext>
            </a:extLst>
          </p:cNvPr>
          <p:cNvGrpSpPr/>
          <p:nvPr/>
        </p:nvGrpSpPr>
        <p:grpSpPr>
          <a:xfrm>
            <a:off x="4211291" y="5434108"/>
            <a:ext cx="2175345" cy="918367"/>
            <a:chOff x="5718592" y="5539904"/>
            <a:chExt cx="2900459" cy="12244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2F86C1-8792-43D0-99F0-4557F0C099FD}"/>
                </a:ext>
              </a:extLst>
            </p:cNvPr>
            <p:cNvSpPr/>
            <p:nvPr/>
          </p:nvSpPr>
          <p:spPr>
            <a:xfrm>
              <a:off x="5718592" y="5539904"/>
              <a:ext cx="2900459" cy="41036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400" b="1" cap="all" dirty="0" smtClean="0">
                  <a:solidFill>
                    <a:schemeClr val="accent2"/>
                  </a:solidFill>
                </a:rPr>
                <a:t>Развитие отчетности</a:t>
              </a:r>
              <a:endParaRPr lang="en-US" sz="1400" b="1" cap="all" dirty="0">
                <a:solidFill>
                  <a:schemeClr val="accent2"/>
                </a:solidFill>
              </a:endParaRPr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EDAD09E5-1D37-4927-8320-A6A7D40F1CC3}"/>
                </a:ext>
              </a:extLst>
            </p:cNvPr>
            <p:cNvSpPr/>
            <p:nvPr/>
          </p:nvSpPr>
          <p:spPr>
            <a:xfrm>
              <a:off x="5718592" y="5923137"/>
              <a:ext cx="2640736" cy="841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добавление, изменение </a:t>
              </a: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расчетных полей  и аналитик в OLAP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кубах 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7">
            <a:extLst>
              <a:ext uri="{FF2B5EF4-FFF2-40B4-BE49-F238E27FC236}">
                <a16:creationId xmlns:a16="http://schemas.microsoft.com/office/drawing/2014/main" id="{DEA43C1E-4C54-4FD4-973F-1D34E55E0A8D}"/>
              </a:ext>
            </a:extLst>
          </p:cNvPr>
          <p:cNvGrpSpPr/>
          <p:nvPr/>
        </p:nvGrpSpPr>
        <p:grpSpPr>
          <a:xfrm>
            <a:off x="6037806" y="4126247"/>
            <a:ext cx="2286275" cy="1305717"/>
            <a:chOff x="7999163" y="3974615"/>
            <a:chExt cx="2640742" cy="1740954"/>
          </a:xfrm>
        </p:grpSpPr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163E0D13-85DF-4C64-83D6-32A263FB5C8E}"/>
                </a:ext>
              </a:extLst>
            </p:cNvPr>
            <p:cNvSpPr/>
            <p:nvPr/>
          </p:nvSpPr>
          <p:spPr>
            <a:xfrm>
              <a:off x="7999168" y="3974615"/>
              <a:ext cx="2640737" cy="69762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400" b="1" cap="all" dirty="0" smtClean="0">
                  <a:solidFill>
                    <a:schemeClr val="accent4"/>
                  </a:solidFill>
                </a:rPr>
                <a:t>Опыт автоматизации</a:t>
              </a:r>
              <a:endParaRPr lang="en-US" sz="1400" b="1" cap="all" dirty="0">
                <a:solidFill>
                  <a:schemeClr val="accent4"/>
                </a:solidFill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D432D54E-8D92-4C8C-8591-C638C210DDB5}"/>
                </a:ext>
              </a:extLst>
            </p:cNvPr>
            <p:cNvSpPr/>
            <p:nvPr/>
          </p:nvSpPr>
          <p:spPr>
            <a:xfrm>
              <a:off x="7999163" y="4645106"/>
              <a:ext cx="2640735" cy="1070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опыт выбора правильного пути  автоматизации бизнес-процессов в проектах </a:t>
              </a: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</a:rPr>
                <a:t>многих </a:t>
              </a:r>
              <a:r>
                <a:rPr lang="ru-RU" sz="1100" dirty="0" smtClean="0">
                  <a:solidFill>
                    <a:schemeClr val="bg1">
                      <a:lumMod val="50000"/>
                    </a:schemeClr>
                  </a:solidFill>
                </a:rPr>
                <a:t>крупных компаний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Oval 10">
            <a:extLst>
              <a:ext uri="{FF2B5EF4-FFF2-40B4-BE49-F238E27FC236}">
                <a16:creationId xmlns:a16="http://schemas.microsoft.com/office/drawing/2014/main" id="{2070FDF8-52FB-4C5A-BBB1-1B1005FC26E6}"/>
              </a:ext>
            </a:extLst>
          </p:cNvPr>
          <p:cNvSpPr/>
          <p:nvPr/>
        </p:nvSpPr>
        <p:spPr>
          <a:xfrm>
            <a:off x="2473974" y="4005064"/>
            <a:ext cx="158507" cy="158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69E6DA7A-240E-4228-9DE8-8166CBF4AF8E}"/>
              </a:ext>
            </a:extLst>
          </p:cNvPr>
          <p:cNvSpPr/>
          <p:nvPr/>
        </p:nvSpPr>
        <p:spPr>
          <a:xfrm>
            <a:off x="5868144" y="4416179"/>
            <a:ext cx="158507" cy="1585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04CEE204-CE36-4512-B128-48D3E25A4D2B}"/>
              </a:ext>
            </a:extLst>
          </p:cNvPr>
          <p:cNvSpPr/>
          <p:nvPr/>
        </p:nvSpPr>
        <p:spPr>
          <a:xfrm>
            <a:off x="4047063" y="5495819"/>
            <a:ext cx="158507" cy="1585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8" name="Straight Arrow Connector 12">
            <a:extLst>
              <a:ext uri="{FF2B5EF4-FFF2-40B4-BE49-F238E27FC236}">
                <a16:creationId xmlns:a16="http://schemas.microsoft.com/office/drawing/2014/main" id="{2DC5CEE6-8076-41A9-8E57-D1D7518B309C}"/>
              </a:ext>
            </a:extLst>
          </p:cNvPr>
          <p:cNvCxnSpPr>
            <a:cxnSpLocks/>
            <a:stCxn id="33" idx="4"/>
          </p:cNvCxnSpPr>
          <p:nvPr/>
        </p:nvCxnSpPr>
        <p:spPr>
          <a:xfrm>
            <a:off x="2553228" y="4163571"/>
            <a:ext cx="2548" cy="68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4336701" y="2924944"/>
            <a:ext cx="158507" cy="907845"/>
            <a:chOff x="4336701" y="2924944"/>
            <a:chExt cx="158507" cy="907845"/>
          </a:xfrm>
        </p:grpSpPr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109FFE34-5877-4C48-86DD-E5A9F3162A42}"/>
                </a:ext>
              </a:extLst>
            </p:cNvPr>
            <p:cNvSpPr/>
            <p:nvPr/>
          </p:nvSpPr>
          <p:spPr>
            <a:xfrm>
              <a:off x="4336701" y="2924944"/>
              <a:ext cx="158507" cy="1585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9" name="Straight Arrow Connector 42">
              <a:extLst>
                <a:ext uri="{FF2B5EF4-FFF2-40B4-BE49-F238E27FC236}">
                  <a16:creationId xmlns:a16="http://schemas.microsoft.com/office/drawing/2014/main" id="{D3F92D38-7336-4A69-BC02-394038046CCD}"/>
                </a:ext>
              </a:extLst>
            </p:cNvPr>
            <p:cNvCxnSpPr>
              <a:cxnSpLocks/>
            </p:cNvCxnSpPr>
            <p:nvPr/>
          </p:nvCxnSpPr>
          <p:spPr>
            <a:xfrm>
              <a:off x="4415954" y="3082933"/>
              <a:ext cx="0" cy="74985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6228130" y="1988840"/>
            <a:ext cx="158507" cy="833530"/>
            <a:chOff x="6228130" y="2191904"/>
            <a:chExt cx="158507" cy="833530"/>
          </a:xfrm>
        </p:grpSpPr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3A51C7CF-A0BA-4EA8-9039-DCA68C03676E}"/>
                </a:ext>
              </a:extLst>
            </p:cNvPr>
            <p:cNvSpPr/>
            <p:nvPr/>
          </p:nvSpPr>
          <p:spPr>
            <a:xfrm>
              <a:off x="6228130" y="2191904"/>
              <a:ext cx="158507" cy="1585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0" name="Straight Arrow Connector 44">
              <a:extLst>
                <a:ext uri="{FF2B5EF4-FFF2-40B4-BE49-F238E27FC236}">
                  <a16:creationId xmlns:a16="http://schemas.microsoft.com/office/drawing/2014/main" id="{205B6F0B-C3B9-4DA9-9D5F-3052638174F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>
              <a:off x="6307384" y="2350411"/>
              <a:ext cx="0" cy="67502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43" name="Рисунок 42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05800" y="1540608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205800" y="1541600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 bwMode="auto">
          <a:xfrm>
            <a:off x="0" y="-190500"/>
            <a:ext cx="8840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700" smtClean="0">
                <a:latin typeface="Palatino Linotype" pitchFamily="18" charset="0"/>
              </a:rPr>
              <a:t>Расширенный функционал службы поддержки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1143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4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t="23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22397" y="2780928"/>
            <a:ext cx="1982051" cy="369332"/>
          </a:xfrm>
          <a:prstGeom prst="rect">
            <a:avLst/>
          </a:prstGeom>
          <a:noFill/>
          <a:effectLst>
            <a:reflection blurRad="25400" stA="17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sale@cntgroup.ru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0864" y="2811706"/>
            <a:ext cx="2052084" cy="338554"/>
          </a:xfrm>
          <a:prstGeom prst="rect">
            <a:avLst/>
          </a:prstGeom>
          <a:noFill/>
          <a:effectLst>
            <a:reflection blurRad="25400" stA="17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+7 (903)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739-83-29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734" y="5733256"/>
            <a:ext cx="3994570" cy="338554"/>
          </a:xfrm>
          <a:prstGeom prst="rect">
            <a:avLst/>
          </a:prstGeom>
          <a:noFill/>
          <a:effectLst>
            <a:reflection blurRad="25400" stA="17000" dir="5400000" sy="-100000" algn="bl" rotWithShape="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Московская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область, г. Клин, ул. Мира,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д.3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344533"/>
            <a:ext cx="1531377" cy="10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6200">
              <a:schemeClr val="bg1">
                <a:alpha val="40000"/>
              </a:schemeClr>
            </a:glow>
            <a:softEdge rad="0"/>
          </a:effectLst>
        </p:spPr>
      </p:pic>
      <p:sp>
        <p:nvSpPr>
          <p:cNvPr id="2" name="TextBox 1"/>
          <p:cNvSpPr txBox="1"/>
          <p:nvPr/>
        </p:nvSpPr>
        <p:spPr>
          <a:xfrm>
            <a:off x="3458900" y="1700808"/>
            <a:ext cx="22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Наши контакты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605" y="2812148"/>
            <a:ext cx="1775486" cy="338554"/>
          </a:xfrm>
          <a:prstGeom prst="rect">
            <a:avLst/>
          </a:prstGeom>
          <a:effectLst>
            <a:reflection blurRad="25400" stA="17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/>
              </a:rPr>
              <a:t>http://cntgroup.ru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3569" y="2811706"/>
            <a:ext cx="1779654" cy="338554"/>
          </a:xfrm>
          <a:prstGeom prst="rect">
            <a:avLst/>
          </a:prstGeom>
          <a:effectLst>
            <a:reflection blurRad="25400" stA="17000" dir="5400000" sy="-100000" algn="bl" rotWithShape="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+7 (499) 394-68-37</a:t>
            </a:r>
          </a:p>
        </p:txBody>
      </p:sp>
    </p:spTree>
    <p:extLst>
      <p:ext uri="{BB962C8B-B14F-4D97-AF65-F5344CB8AC3E}">
        <p14:creationId xmlns:p14="http://schemas.microsoft.com/office/powerpoint/2010/main" val="83507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95536" y="85928"/>
            <a:ext cx="8496944" cy="9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О компании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“</a:t>
            </a:r>
            <a:r>
              <a:rPr lang="ru-RU" sz="2800" dirty="0">
                <a:solidFill>
                  <a:schemeClr val="bg1"/>
                </a:solidFill>
                <a:latin typeface="Palatino Linotype" pitchFamily="18" charset="0"/>
              </a:rPr>
              <a:t>ЦНТ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</a:rPr>
              <a:t>”</a:t>
            </a:r>
            <a:endParaRPr lang="ru-RU" sz="2800" dirty="0">
              <a:ln>
                <a:solidFill>
                  <a:schemeClr val="bg2"/>
                </a:solidFill>
              </a:ln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875970"/>
              </p:ext>
            </p:extLst>
          </p:nvPr>
        </p:nvGraphicFramePr>
        <p:xfrm>
          <a:off x="251520" y="2060848"/>
          <a:ext cx="8712967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рямоугольник с одним вырезанным углом 17"/>
          <p:cNvSpPr/>
          <p:nvPr/>
        </p:nvSpPr>
        <p:spPr>
          <a:xfrm rot="5400000">
            <a:off x="2339752" y="-249551"/>
            <a:ext cx="1008112" cy="5040560"/>
          </a:xfrm>
          <a:prstGeom prst="snip1Rect">
            <a:avLst>
              <a:gd name="adj" fmla="val 39698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3178952" y="5151051"/>
            <a:ext cx="2858098" cy="1116075"/>
          </a:xfrm>
          <a:prstGeom prst="parallelogram">
            <a:avLst>
              <a:gd name="adj" fmla="val 33770"/>
            </a:avLst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2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1105594"/>
            <a:ext cx="599213" cy="3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53" y="1123594"/>
            <a:ext cx="360000" cy="3600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1019977">
            <a:off x="2607559" y="1137113"/>
            <a:ext cx="396000" cy="396000"/>
            <a:chOff x="2607559" y="1249118"/>
            <a:chExt cx="396000" cy="396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2" name="Рисунок 11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1689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05800" y="1540125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57" y="1126643"/>
            <a:ext cx="396000" cy="39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4027092" y="1134754"/>
            <a:ext cx="288000" cy="28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1" y="1115479"/>
            <a:ext cx="360000" cy="3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3" cstate="screen">
            <a:grayscl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7" y="1173113"/>
            <a:ext cx="27622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ая выноска 28"/>
          <p:cNvSpPr/>
          <p:nvPr/>
        </p:nvSpPr>
        <p:spPr>
          <a:xfrm rot="10800000">
            <a:off x="41402" y="1572039"/>
            <a:ext cx="9036496" cy="5184576"/>
          </a:xfrm>
          <a:prstGeom prst="wedgeRectCallout">
            <a:avLst>
              <a:gd name="adj1" fmla="val 18465"/>
              <a:gd name="adj2" fmla="val 52167"/>
            </a:avLst>
          </a:prstGeom>
          <a:solidFill>
            <a:srgbClr val="F7FCFF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51522" y="25445"/>
            <a:ext cx="8665093" cy="10272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Palatino Linotype" pitchFamily="18" charset="0"/>
              </a:rPr>
              <a:t>Клиенты нашей компании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5" y="1697889"/>
            <a:ext cx="959024" cy="94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03" y="1714937"/>
            <a:ext cx="2053964" cy="92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33" y="2790010"/>
            <a:ext cx="1496876" cy="95538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65" y="3993628"/>
            <a:ext cx="1296144" cy="642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7" y="5965973"/>
            <a:ext cx="2161158" cy="584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59" y="2715256"/>
            <a:ext cx="1622318" cy="109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0625" y="1737637"/>
            <a:ext cx="2644852" cy="773526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3" y="4428000"/>
            <a:ext cx="1926178" cy="148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16" y="2721348"/>
            <a:ext cx="1900909" cy="66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99" y="4669829"/>
            <a:ext cx="770675" cy="1107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09" y="4669829"/>
            <a:ext cx="887384" cy="1109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81" y="5831114"/>
            <a:ext cx="2376263" cy="705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20" y="1134622"/>
            <a:ext cx="2924222" cy="34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</a:rPr>
              <a:t>Наши крупные клиенты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" name="Изображение 1" descr="лудинг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37" y="3500754"/>
            <a:ext cx="1735275" cy="1067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Изображение 4" descr="049b8df02c833551d7da2b385b922d87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06" y="5230553"/>
            <a:ext cx="1594931" cy="13161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Изображение 14" descr="log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23" y="5856940"/>
            <a:ext cx="1944538" cy="776279"/>
          </a:xfrm>
          <a:prstGeom prst="rect">
            <a:avLst/>
          </a:prstGeom>
        </p:spPr>
      </p:pic>
      <p:pic>
        <p:nvPicPr>
          <p:cNvPr id="17" name="Изображение 16" descr="23dc7392f068f4180cb905f47b0c977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23" y="2653605"/>
            <a:ext cx="1064511" cy="1008113"/>
          </a:xfrm>
          <a:prstGeom prst="rect">
            <a:avLst/>
          </a:prstGeom>
        </p:spPr>
      </p:pic>
      <p:pic>
        <p:nvPicPr>
          <p:cNvPr id="24" name="Изображение 23" descr="2015_06_10__02_18_51__417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49" y="3715693"/>
            <a:ext cx="1501882" cy="985610"/>
          </a:xfrm>
          <a:prstGeom prst="rect">
            <a:avLst/>
          </a:prstGeom>
        </p:spPr>
      </p:pic>
      <p:pic>
        <p:nvPicPr>
          <p:cNvPr id="1026" name="Picture 2" descr="http://www.rogneda.ru/upload/files/v_nogu_so_vremenem.png"/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7350"/>
                    </a14:imgEffect>
                    <a14:imgEffect>
                      <a14:saturation sat="124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141" y="5306947"/>
            <a:ext cx="2427776" cy="597141"/>
          </a:xfrm>
          <a:prstGeom prst="roundRect">
            <a:avLst/>
          </a:prstGeom>
          <a:ln w="31750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ramur.o.kristal.ru/wp-content/uploads/sites/4/2017/03/%D0%9B%D0%BE%D0%B3%D0%BE%D1%82%D0%B8%D0%BF-%D0%9D%D0%B0%D1%81%D1%82%D0%BE%D1%8F%D1%89%D0%B0%D1%8F-%D0%90%D0%BB%D0%BA%D0%BE%D0%B3%D0%BE%D0%BB%D1%8C%D0%BD%D0%B0%D1%8F-%D0%BA%D0%BE%D0%BC%D0%BF%D0%B0%D0%BD%D0%B8%D1%8F-300x217.jp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04" y="3944244"/>
            <a:ext cx="1591872" cy="11514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lldoma.ru/images/LOGO/profine_Logo.jp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23" y="1733580"/>
            <a:ext cx="2455339" cy="871473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.properm.ru/localStorage/7e/6e/fb/63/7e6efb63_resizedScaled_100to122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5" y="2974063"/>
            <a:ext cx="1068152" cy="13031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34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76" y="4735470"/>
            <a:ext cx="2172187" cy="6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9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000" t="26000" r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6416" y="-55786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Palatino Linotype" pitchFamily="18" charset="0"/>
              </a:rPr>
              <a:t>Продукты нашей компании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96060410"/>
              </p:ext>
            </p:extLst>
          </p:nvPr>
        </p:nvGraphicFramePr>
        <p:xfrm>
          <a:off x="256284" y="1772816"/>
          <a:ext cx="862667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3500" y="1980080"/>
            <a:ext cx="79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NEON</a:t>
            </a:r>
          </a:p>
          <a:p>
            <a:pPr algn="ctr"/>
            <a:r>
              <a:rPr lang="en-US" b="1" dirty="0" smtClean="0"/>
              <a:t>DMS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249" y="3193868"/>
            <a:ext cx="143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NEON </a:t>
            </a:r>
            <a:r>
              <a:rPr lang="en-US" b="1" dirty="0" smtClean="0"/>
              <a:t>Mobile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0248" y="4365106"/>
            <a:ext cx="143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NEON </a:t>
            </a:r>
            <a:r>
              <a:rPr lang="en-US" b="1" dirty="0" smtClean="0"/>
              <a:t>Reporting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0247" y="5589242"/>
            <a:ext cx="143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NEON</a:t>
            </a:r>
          </a:p>
          <a:p>
            <a:pPr lvl="0" algn="ctr"/>
            <a:r>
              <a:rPr lang="en-US" b="1" dirty="0" smtClean="0"/>
              <a:t>TMA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284" y="1772816"/>
            <a:ext cx="8626671" cy="1080120"/>
          </a:xfrm>
          <a:prstGeom prst="roundRect">
            <a:avLst>
              <a:gd name="adj" fmla="val 7923"/>
            </a:avLst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2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1134622"/>
            <a:ext cx="599213" cy="396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6192"/>
            <a:ext cx="396000" cy="396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53" y="1152622"/>
            <a:ext cx="360000" cy="360000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 rot="1019977">
            <a:off x="2607559" y="1166141"/>
            <a:ext cx="396000" cy="396000"/>
            <a:chOff x="2607559" y="1249118"/>
            <a:chExt cx="396000" cy="396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1" name="Рисунок 40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1689" y="1167679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205800" y="1560112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57" y="1155671"/>
            <a:ext cx="396000" cy="396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4027092" y="1163782"/>
            <a:ext cx="288000" cy="288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1" y="1144507"/>
            <a:ext cx="360000" cy="36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 cstate="screen">
            <a:grayscl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7" y="1202141"/>
            <a:ext cx="27622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16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" y="1105594"/>
            <a:ext cx="599213" cy="396000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53" y="1123594"/>
            <a:ext cx="360000" cy="360000"/>
          </a:xfrm>
          <a:prstGeom prst="rect">
            <a:avLst/>
          </a:prstGeom>
        </p:spPr>
      </p:pic>
      <p:grpSp>
        <p:nvGrpSpPr>
          <p:cNvPr id="170" name="Группа 169"/>
          <p:cNvGrpSpPr/>
          <p:nvPr/>
        </p:nvGrpSpPr>
        <p:grpSpPr>
          <a:xfrm rot="1019977">
            <a:off x="2607559" y="1137113"/>
            <a:ext cx="396000" cy="396000"/>
            <a:chOff x="2607559" y="1249118"/>
            <a:chExt cx="396000" cy="396000"/>
          </a:xfrm>
        </p:grpSpPr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3" name="Рисунок 172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1689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" name="Title 1"/>
          <p:cNvSpPr txBox="1">
            <a:spLocks/>
          </p:cNvSpPr>
          <p:nvPr/>
        </p:nvSpPr>
        <p:spPr bwMode="auto">
          <a:xfrm>
            <a:off x="205801" y="44624"/>
            <a:ext cx="868668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chemeClr val="bg2"/>
                  </a:solidFill>
                </a:ln>
                <a:latin typeface="Palatino Linotype" pitchFamily="18" charset="0"/>
              </a:rPr>
              <a:t>Автоматизация – создание системы эффективного управления продажами</a:t>
            </a:r>
            <a:endParaRPr lang="ru-RU" sz="2800" dirty="0">
              <a:ln>
                <a:solidFill>
                  <a:schemeClr val="bg2"/>
                </a:solidFill>
              </a:ln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05800" y="15310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0570" y="4730154"/>
            <a:ext cx="3213318" cy="1350460"/>
          </a:xfrm>
          <a:prstGeom prst="rect">
            <a:avLst/>
          </a:prstGeom>
          <a:solidFill>
            <a:srgbClr val="228FCE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8451" y="6178895"/>
            <a:ext cx="32029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228FCE"/>
                </a:solidFill>
              </a:rPr>
              <a:t>ВОЗМОЖНОСТИ</a:t>
            </a:r>
            <a:endParaRPr lang="en-US" b="1" dirty="0">
              <a:solidFill>
                <a:srgbClr val="228FC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141" y="3130169"/>
            <a:ext cx="32133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/>
              <a:t>СТРАТЕГИЯ</a:t>
            </a:r>
            <a:endParaRPr lang="en-US" b="1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50570" y="3495946"/>
            <a:ext cx="3213318" cy="10942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563660" y="2994915"/>
            <a:ext cx="648300" cy="3703832"/>
            <a:chOff x="4287788" y="1925815"/>
            <a:chExt cx="614680" cy="3685808"/>
          </a:xfrm>
        </p:grpSpPr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287788" y="3655832"/>
              <a:ext cx="614680" cy="1955791"/>
            </a:xfrm>
            <a:custGeom>
              <a:avLst/>
              <a:gdLst>
                <a:gd name="T0" fmla="*/ 600 w 600"/>
                <a:gd name="T1" fmla="*/ 1412 h 1412"/>
                <a:gd name="T2" fmla="*/ 0 w 600"/>
                <a:gd name="T3" fmla="*/ 966 h 1412"/>
                <a:gd name="T4" fmla="*/ 0 w 600"/>
                <a:gd name="T5" fmla="*/ 0 h 1412"/>
                <a:gd name="T6" fmla="*/ 600 w 600"/>
                <a:gd name="T7" fmla="*/ 0 h 1412"/>
                <a:gd name="T8" fmla="*/ 600 w 600"/>
                <a:gd name="T9" fmla="*/ 1412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1412">
                  <a:moveTo>
                    <a:pt x="600" y="1412"/>
                  </a:moveTo>
                  <a:lnTo>
                    <a:pt x="0" y="966"/>
                  </a:lnTo>
                  <a:lnTo>
                    <a:pt x="0" y="0"/>
                  </a:lnTo>
                  <a:lnTo>
                    <a:pt x="600" y="0"/>
                  </a:lnTo>
                  <a:lnTo>
                    <a:pt x="600" y="1412"/>
                  </a:lnTo>
                  <a:close/>
                </a:path>
              </a:pathLst>
            </a:custGeom>
            <a:solidFill>
              <a:srgbClr val="155A81">
                <a:alpha val="78824"/>
              </a:srgb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287788" y="1925815"/>
              <a:ext cx="614680" cy="1596846"/>
            </a:xfrm>
            <a:custGeom>
              <a:avLst/>
              <a:gdLst>
                <a:gd name="T0" fmla="*/ 600 w 600"/>
                <a:gd name="T1" fmla="*/ 0 h 1413"/>
                <a:gd name="T2" fmla="*/ 0 w 600"/>
                <a:gd name="T3" fmla="*/ 446 h 1413"/>
                <a:gd name="T4" fmla="*/ 0 w 600"/>
                <a:gd name="T5" fmla="*/ 1413 h 1413"/>
                <a:gd name="T6" fmla="*/ 600 w 600"/>
                <a:gd name="T7" fmla="*/ 1413 h 1413"/>
                <a:gd name="T8" fmla="*/ 600 w 600"/>
                <a:gd name="T9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1413">
                  <a:moveTo>
                    <a:pt x="600" y="0"/>
                  </a:moveTo>
                  <a:lnTo>
                    <a:pt x="0" y="446"/>
                  </a:lnTo>
                  <a:lnTo>
                    <a:pt x="0" y="1413"/>
                  </a:lnTo>
                  <a:lnTo>
                    <a:pt x="600" y="1413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02932" y="2994915"/>
            <a:ext cx="4711157" cy="3703832"/>
            <a:chOff x="4902468" y="1712382"/>
            <a:chExt cx="4241532" cy="3685808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902468" y="3442399"/>
              <a:ext cx="4241532" cy="1955791"/>
            </a:xfrm>
            <a:prstGeom prst="rect">
              <a:avLst/>
            </a:prstGeom>
            <a:solidFill>
              <a:srgbClr val="228FCE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902468" y="1712382"/>
              <a:ext cx="4241532" cy="15968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971600" y="3550649"/>
            <a:ext cx="2504563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ru-RU" sz="1600" dirty="0">
                <a:solidFill>
                  <a:schemeClr val="tx1"/>
                </a:solidFill>
              </a:rPr>
              <a:t>Система учета продаж автоматизирует стратегии взаимодействия с клиентами </a:t>
            </a:r>
            <a:r>
              <a:rPr lang="ru-RU" sz="1600" dirty="0" smtClean="0">
                <a:solidFill>
                  <a:schemeClr val="tx1"/>
                </a:solidFill>
              </a:rPr>
              <a:t>с целью: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14566" y="4863024"/>
            <a:ext cx="2461597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ru-RU" sz="1600" dirty="0"/>
              <a:t>Наличие автоматизированной системы учета продаж позволяет: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33115" y="3112169"/>
            <a:ext cx="3695269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повысить уровень продаж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оптимизировать маркетинг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сохранять историю взаимоотношений для последующего анализа результатов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33115" y="4725978"/>
            <a:ext cx="4199325" cy="1954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вести стандартизированную базу клиентов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оценивать результаты и качество работы отдела продаж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оценивать эффективность работы с заявками, доставкой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анализировать </a:t>
            </a:r>
            <a:r>
              <a:rPr lang="ru-RU" sz="1600" dirty="0" smtClean="0"/>
              <a:t>процессы </a:t>
            </a:r>
            <a:r>
              <a:rPr lang="ru-RU" sz="1600" dirty="0"/>
              <a:t>и разрабатывать стратегии развития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22" y="6126259"/>
            <a:ext cx="520186" cy="520186"/>
          </a:xfrm>
          <a:prstGeom prst="rect">
            <a:avLst/>
          </a:prstGeom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 flipH="1">
            <a:off x="328962" y="3495946"/>
            <a:ext cx="65893" cy="25955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+mn-lt"/>
            </a:endParaRPr>
          </a:p>
        </p:txBody>
      </p:sp>
      <p:sp>
        <p:nvSpPr>
          <p:cNvPr id="35" name="Полилиния 34"/>
          <p:cNvSpPr/>
          <p:nvPr/>
        </p:nvSpPr>
        <p:spPr>
          <a:xfrm rot="212712">
            <a:off x="223420" y="3055290"/>
            <a:ext cx="359042" cy="353587"/>
          </a:xfrm>
          <a:custGeom>
            <a:avLst/>
            <a:gdLst>
              <a:gd name="connsiteX0" fmla="*/ 172429 w 404836"/>
              <a:gd name="connsiteY0" fmla="*/ 116763 h 398685"/>
              <a:gd name="connsiteX1" fmla="*/ 117561 w 404836"/>
              <a:gd name="connsiteY1" fmla="*/ 231609 h 398685"/>
              <a:gd name="connsiteX2" fmla="*/ 232407 w 404836"/>
              <a:gd name="connsiteY2" fmla="*/ 286477 h 398685"/>
              <a:gd name="connsiteX3" fmla="*/ 287275 w 404836"/>
              <a:gd name="connsiteY3" fmla="*/ 171631 h 398685"/>
              <a:gd name="connsiteX4" fmla="*/ 172429 w 404836"/>
              <a:gd name="connsiteY4" fmla="*/ 116763 h 398685"/>
              <a:gd name="connsiteX5" fmla="*/ 180185 w 404836"/>
              <a:gd name="connsiteY5" fmla="*/ 0 h 398685"/>
              <a:gd name="connsiteX6" fmla="*/ 224651 w 404836"/>
              <a:gd name="connsiteY6" fmla="*/ 0 h 398685"/>
              <a:gd name="connsiteX7" fmla="*/ 231862 w 404836"/>
              <a:gd name="connsiteY7" fmla="*/ 52820 h 398685"/>
              <a:gd name="connsiteX8" fmla="*/ 275509 w 404836"/>
              <a:gd name="connsiteY8" fmla="*/ 68706 h 398685"/>
              <a:gd name="connsiteX9" fmla="*/ 314985 w 404836"/>
              <a:gd name="connsiteY9" fmla="*/ 32879 h 398685"/>
              <a:gd name="connsiteX10" fmla="*/ 349048 w 404836"/>
              <a:gd name="connsiteY10" fmla="*/ 61462 h 398685"/>
              <a:gd name="connsiteX11" fmla="*/ 320621 w 404836"/>
              <a:gd name="connsiteY11" fmla="*/ 106559 h 398685"/>
              <a:gd name="connsiteX12" fmla="*/ 343845 w 404836"/>
              <a:gd name="connsiteY12" fmla="*/ 146784 h 398685"/>
              <a:gd name="connsiteX13" fmla="*/ 397114 w 404836"/>
              <a:gd name="connsiteY13" fmla="*/ 144713 h 398685"/>
              <a:gd name="connsiteX14" fmla="*/ 404836 w 404836"/>
              <a:gd name="connsiteY14" fmla="*/ 188505 h 398685"/>
              <a:gd name="connsiteX15" fmla="*/ 354071 w 404836"/>
              <a:gd name="connsiteY15" fmla="*/ 204778 h 398685"/>
              <a:gd name="connsiteX16" fmla="*/ 346005 w 404836"/>
              <a:gd name="connsiteY16" fmla="*/ 250520 h 398685"/>
              <a:gd name="connsiteX17" fmla="*/ 388143 w 404836"/>
              <a:gd name="connsiteY17" fmla="*/ 283175 h 398685"/>
              <a:gd name="connsiteX18" fmla="*/ 365909 w 404836"/>
              <a:gd name="connsiteY18" fmla="*/ 321685 h 398685"/>
              <a:gd name="connsiteX19" fmla="*/ 316561 w 404836"/>
              <a:gd name="connsiteY19" fmla="*/ 301520 h 398685"/>
              <a:gd name="connsiteX20" fmla="*/ 280980 w 404836"/>
              <a:gd name="connsiteY20" fmla="*/ 331376 h 398685"/>
              <a:gd name="connsiteX21" fmla="*/ 292269 w 404836"/>
              <a:gd name="connsiteY21" fmla="*/ 383476 h 398685"/>
              <a:gd name="connsiteX22" fmla="*/ 250483 w 404836"/>
              <a:gd name="connsiteY22" fmla="*/ 398685 h 398685"/>
              <a:gd name="connsiteX23" fmla="*/ 225642 w 404836"/>
              <a:gd name="connsiteY23" fmla="*/ 351517 h 398685"/>
              <a:gd name="connsiteX24" fmla="*/ 179194 w 404836"/>
              <a:gd name="connsiteY24" fmla="*/ 351517 h 398685"/>
              <a:gd name="connsiteX25" fmla="*/ 154353 w 404836"/>
              <a:gd name="connsiteY25" fmla="*/ 398685 h 398685"/>
              <a:gd name="connsiteX26" fmla="*/ 112567 w 404836"/>
              <a:gd name="connsiteY26" fmla="*/ 383476 h 398685"/>
              <a:gd name="connsiteX27" fmla="*/ 123857 w 404836"/>
              <a:gd name="connsiteY27" fmla="*/ 331376 h 398685"/>
              <a:gd name="connsiteX28" fmla="*/ 88276 w 404836"/>
              <a:gd name="connsiteY28" fmla="*/ 301520 h 398685"/>
              <a:gd name="connsiteX29" fmla="*/ 38927 w 404836"/>
              <a:gd name="connsiteY29" fmla="*/ 321685 h 398685"/>
              <a:gd name="connsiteX30" fmla="*/ 16693 w 404836"/>
              <a:gd name="connsiteY30" fmla="*/ 283175 h 398685"/>
              <a:gd name="connsiteX31" fmla="*/ 58831 w 404836"/>
              <a:gd name="connsiteY31" fmla="*/ 250521 h 398685"/>
              <a:gd name="connsiteX32" fmla="*/ 50765 w 404836"/>
              <a:gd name="connsiteY32" fmla="*/ 204779 h 398685"/>
              <a:gd name="connsiteX33" fmla="*/ 0 w 404836"/>
              <a:gd name="connsiteY33" fmla="*/ 188505 h 398685"/>
              <a:gd name="connsiteX34" fmla="*/ 7722 w 404836"/>
              <a:gd name="connsiteY34" fmla="*/ 144713 h 398685"/>
              <a:gd name="connsiteX35" fmla="*/ 60991 w 404836"/>
              <a:gd name="connsiteY35" fmla="*/ 146784 h 398685"/>
              <a:gd name="connsiteX36" fmla="*/ 84215 w 404836"/>
              <a:gd name="connsiteY36" fmla="*/ 106559 h 398685"/>
              <a:gd name="connsiteX37" fmla="*/ 55788 w 404836"/>
              <a:gd name="connsiteY37" fmla="*/ 61462 h 398685"/>
              <a:gd name="connsiteX38" fmla="*/ 89851 w 404836"/>
              <a:gd name="connsiteY38" fmla="*/ 32879 h 398685"/>
              <a:gd name="connsiteX39" fmla="*/ 129327 w 404836"/>
              <a:gd name="connsiteY39" fmla="*/ 68706 h 398685"/>
              <a:gd name="connsiteX40" fmla="*/ 172974 w 404836"/>
              <a:gd name="connsiteY40" fmla="*/ 52820 h 39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4836" h="398685">
                <a:moveTo>
                  <a:pt x="172429" y="116763"/>
                </a:moveTo>
                <a:cubicBezTo>
                  <a:pt x="125563" y="133326"/>
                  <a:pt x="100999" y="184744"/>
                  <a:pt x="117561" y="231609"/>
                </a:cubicBezTo>
                <a:cubicBezTo>
                  <a:pt x="134124" y="278475"/>
                  <a:pt x="185542" y="303039"/>
                  <a:pt x="232407" y="286477"/>
                </a:cubicBezTo>
                <a:cubicBezTo>
                  <a:pt x="279273" y="269914"/>
                  <a:pt x="303837" y="218496"/>
                  <a:pt x="287275" y="171631"/>
                </a:cubicBezTo>
                <a:cubicBezTo>
                  <a:pt x="270712" y="124765"/>
                  <a:pt x="219294" y="100201"/>
                  <a:pt x="172429" y="116763"/>
                </a:cubicBezTo>
                <a:close/>
                <a:moveTo>
                  <a:pt x="180185" y="0"/>
                </a:moveTo>
                <a:lnTo>
                  <a:pt x="224651" y="0"/>
                </a:lnTo>
                <a:lnTo>
                  <a:pt x="231862" y="52820"/>
                </a:lnTo>
                <a:cubicBezTo>
                  <a:pt x="247140" y="55843"/>
                  <a:pt x="261862" y="61201"/>
                  <a:pt x="275509" y="68706"/>
                </a:cubicBezTo>
                <a:lnTo>
                  <a:pt x="314985" y="32879"/>
                </a:lnTo>
                <a:lnTo>
                  <a:pt x="349048" y="61462"/>
                </a:lnTo>
                <a:lnTo>
                  <a:pt x="320621" y="106559"/>
                </a:lnTo>
                <a:cubicBezTo>
                  <a:pt x="330382" y="118696"/>
                  <a:pt x="338215" y="132263"/>
                  <a:pt x="343845" y="146784"/>
                </a:cubicBezTo>
                <a:lnTo>
                  <a:pt x="397114" y="144713"/>
                </a:lnTo>
                <a:lnTo>
                  <a:pt x="404836" y="188505"/>
                </a:lnTo>
                <a:lnTo>
                  <a:pt x="354071" y="204778"/>
                </a:lnTo>
                <a:cubicBezTo>
                  <a:pt x="353747" y="220349"/>
                  <a:pt x="351026" y="235777"/>
                  <a:pt x="346005" y="250520"/>
                </a:cubicBezTo>
                <a:lnTo>
                  <a:pt x="388143" y="283175"/>
                </a:lnTo>
                <a:lnTo>
                  <a:pt x="365909" y="321685"/>
                </a:lnTo>
                <a:lnTo>
                  <a:pt x="316561" y="301520"/>
                </a:lnTo>
                <a:cubicBezTo>
                  <a:pt x="306304" y="313240"/>
                  <a:pt x="294303" y="323310"/>
                  <a:pt x="280980" y="331376"/>
                </a:cubicBezTo>
                <a:lnTo>
                  <a:pt x="292269" y="383476"/>
                </a:lnTo>
                <a:lnTo>
                  <a:pt x="250483" y="398685"/>
                </a:lnTo>
                <a:lnTo>
                  <a:pt x="225642" y="351517"/>
                </a:lnTo>
                <a:cubicBezTo>
                  <a:pt x="210251" y="353902"/>
                  <a:pt x="194585" y="353902"/>
                  <a:pt x="179194" y="351517"/>
                </a:cubicBezTo>
                <a:lnTo>
                  <a:pt x="154353" y="398685"/>
                </a:lnTo>
                <a:lnTo>
                  <a:pt x="112567" y="383476"/>
                </a:lnTo>
                <a:lnTo>
                  <a:pt x="123857" y="331376"/>
                </a:lnTo>
                <a:cubicBezTo>
                  <a:pt x="110534" y="323310"/>
                  <a:pt x="98533" y="313240"/>
                  <a:pt x="88276" y="301520"/>
                </a:cubicBezTo>
                <a:lnTo>
                  <a:pt x="38927" y="321685"/>
                </a:lnTo>
                <a:lnTo>
                  <a:pt x="16693" y="283175"/>
                </a:lnTo>
                <a:lnTo>
                  <a:pt x="58831" y="250521"/>
                </a:lnTo>
                <a:cubicBezTo>
                  <a:pt x="53810" y="235778"/>
                  <a:pt x="51090" y="220350"/>
                  <a:pt x="50765" y="204779"/>
                </a:cubicBezTo>
                <a:lnTo>
                  <a:pt x="0" y="188505"/>
                </a:lnTo>
                <a:lnTo>
                  <a:pt x="7722" y="144713"/>
                </a:lnTo>
                <a:lnTo>
                  <a:pt x="60991" y="146784"/>
                </a:lnTo>
                <a:cubicBezTo>
                  <a:pt x="66621" y="132263"/>
                  <a:pt x="74454" y="118695"/>
                  <a:pt x="84215" y="106559"/>
                </a:cubicBezTo>
                <a:lnTo>
                  <a:pt x="55788" y="61462"/>
                </a:lnTo>
                <a:lnTo>
                  <a:pt x="89851" y="32879"/>
                </a:lnTo>
                <a:lnTo>
                  <a:pt x="129327" y="68706"/>
                </a:lnTo>
                <a:cubicBezTo>
                  <a:pt x="142974" y="61201"/>
                  <a:pt x="157696" y="55843"/>
                  <a:pt x="172974" y="528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Полилиния 35"/>
          <p:cNvSpPr/>
          <p:nvPr/>
        </p:nvSpPr>
        <p:spPr>
          <a:xfrm rot="20986230">
            <a:off x="51278" y="3295025"/>
            <a:ext cx="235142" cy="249228"/>
          </a:xfrm>
          <a:custGeom>
            <a:avLst/>
            <a:gdLst>
              <a:gd name="connsiteX0" fmla="*/ 127238 w 265133"/>
              <a:gd name="connsiteY0" fmla="*/ 87023 h 281015"/>
              <a:gd name="connsiteX1" fmla="*/ 79082 w 265133"/>
              <a:gd name="connsiteY1" fmla="*/ 145835 h 281015"/>
              <a:gd name="connsiteX2" fmla="*/ 137894 w 265133"/>
              <a:gd name="connsiteY2" fmla="*/ 193991 h 281015"/>
              <a:gd name="connsiteX3" fmla="*/ 186050 w 265133"/>
              <a:gd name="connsiteY3" fmla="*/ 135179 h 281015"/>
              <a:gd name="connsiteX4" fmla="*/ 127238 w 265133"/>
              <a:gd name="connsiteY4" fmla="*/ 87023 h 281015"/>
              <a:gd name="connsiteX5" fmla="*/ 110799 w 265133"/>
              <a:gd name="connsiteY5" fmla="*/ 0 h 281015"/>
              <a:gd name="connsiteX6" fmla="*/ 154334 w 265133"/>
              <a:gd name="connsiteY6" fmla="*/ 0 h 281015"/>
              <a:gd name="connsiteX7" fmla="*/ 164670 w 265133"/>
              <a:gd name="connsiteY7" fmla="*/ 58631 h 281015"/>
              <a:gd name="connsiteX8" fmla="*/ 187422 w 265133"/>
              <a:gd name="connsiteY8" fmla="*/ 71767 h 281015"/>
              <a:gd name="connsiteX9" fmla="*/ 187422 w 265133"/>
              <a:gd name="connsiteY9" fmla="*/ 71766 h 281015"/>
              <a:gd name="connsiteX10" fmla="*/ 243366 w 265133"/>
              <a:gd name="connsiteY10" fmla="*/ 51403 h 281015"/>
              <a:gd name="connsiteX11" fmla="*/ 265133 w 265133"/>
              <a:gd name="connsiteY11" fmla="*/ 89105 h 281015"/>
              <a:gd name="connsiteX12" fmla="*/ 219526 w 265133"/>
              <a:gd name="connsiteY12" fmla="*/ 127372 h 281015"/>
              <a:gd name="connsiteX13" fmla="*/ 219526 w 265133"/>
              <a:gd name="connsiteY13" fmla="*/ 153643 h 281015"/>
              <a:gd name="connsiteX14" fmla="*/ 265133 w 265133"/>
              <a:gd name="connsiteY14" fmla="*/ 191910 h 281015"/>
              <a:gd name="connsiteX15" fmla="*/ 243366 w 265133"/>
              <a:gd name="connsiteY15" fmla="*/ 229612 h 281015"/>
              <a:gd name="connsiteX16" fmla="*/ 187422 w 265133"/>
              <a:gd name="connsiteY16" fmla="*/ 209249 h 281015"/>
              <a:gd name="connsiteX17" fmla="*/ 164670 w 265133"/>
              <a:gd name="connsiteY17" fmla="*/ 222385 h 281015"/>
              <a:gd name="connsiteX18" fmla="*/ 154334 w 265133"/>
              <a:gd name="connsiteY18" fmla="*/ 281015 h 281015"/>
              <a:gd name="connsiteX19" fmla="*/ 110799 w 265133"/>
              <a:gd name="connsiteY19" fmla="*/ 281015 h 281015"/>
              <a:gd name="connsiteX20" fmla="*/ 100463 w 265133"/>
              <a:gd name="connsiteY20" fmla="*/ 222384 h 281015"/>
              <a:gd name="connsiteX21" fmla="*/ 77711 w 265133"/>
              <a:gd name="connsiteY21" fmla="*/ 209248 h 281015"/>
              <a:gd name="connsiteX22" fmla="*/ 21767 w 265133"/>
              <a:gd name="connsiteY22" fmla="*/ 229612 h 281015"/>
              <a:gd name="connsiteX23" fmla="*/ 0 w 265133"/>
              <a:gd name="connsiteY23" fmla="*/ 191910 h 281015"/>
              <a:gd name="connsiteX24" fmla="*/ 45607 w 265133"/>
              <a:gd name="connsiteY24" fmla="*/ 153643 h 281015"/>
              <a:gd name="connsiteX25" fmla="*/ 45607 w 265133"/>
              <a:gd name="connsiteY25" fmla="*/ 127372 h 281015"/>
              <a:gd name="connsiteX26" fmla="*/ 0 w 265133"/>
              <a:gd name="connsiteY26" fmla="*/ 89105 h 281015"/>
              <a:gd name="connsiteX27" fmla="*/ 21767 w 265133"/>
              <a:gd name="connsiteY27" fmla="*/ 51403 h 281015"/>
              <a:gd name="connsiteX28" fmla="*/ 77711 w 265133"/>
              <a:gd name="connsiteY28" fmla="*/ 71766 h 281015"/>
              <a:gd name="connsiteX29" fmla="*/ 100463 w 265133"/>
              <a:gd name="connsiteY29" fmla="*/ 58630 h 28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5133" h="281015">
                <a:moveTo>
                  <a:pt x="127238" y="87023"/>
                </a:moveTo>
                <a:cubicBezTo>
                  <a:pt x="97699" y="89966"/>
                  <a:pt x="76139" y="116297"/>
                  <a:pt x="79082" y="145835"/>
                </a:cubicBezTo>
                <a:cubicBezTo>
                  <a:pt x="82025" y="175374"/>
                  <a:pt x="108356" y="196934"/>
                  <a:pt x="137894" y="193991"/>
                </a:cubicBezTo>
                <a:cubicBezTo>
                  <a:pt x="167433" y="191048"/>
                  <a:pt x="188993" y="164717"/>
                  <a:pt x="186050" y="135179"/>
                </a:cubicBezTo>
                <a:cubicBezTo>
                  <a:pt x="183107" y="105640"/>
                  <a:pt x="156776" y="84080"/>
                  <a:pt x="127238" y="87023"/>
                </a:cubicBezTo>
                <a:close/>
                <a:moveTo>
                  <a:pt x="110799" y="0"/>
                </a:moveTo>
                <a:lnTo>
                  <a:pt x="154334" y="0"/>
                </a:lnTo>
                <a:lnTo>
                  <a:pt x="164670" y="58631"/>
                </a:lnTo>
                <a:cubicBezTo>
                  <a:pt x="172869" y="61846"/>
                  <a:pt x="180538" y="66274"/>
                  <a:pt x="187422" y="71767"/>
                </a:cubicBezTo>
                <a:lnTo>
                  <a:pt x="187422" y="71766"/>
                </a:lnTo>
                <a:lnTo>
                  <a:pt x="243366" y="51403"/>
                </a:lnTo>
                <a:lnTo>
                  <a:pt x="265133" y="89105"/>
                </a:lnTo>
                <a:lnTo>
                  <a:pt x="219526" y="127372"/>
                </a:lnTo>
                <a:cubicBezTo>
                  <a:pt x="220841" y="136080"/>
                  <a:pt x="220841" y="144936"/>
                  <a:pt x="219526" y="153643"/>
                </a:cubicBezTo>
                <a:lnTo>
                  <a:pt x="265133" y="191910"/>
                </a:lnTo>
                <a:lnTo>
                  <a:pt x="243366" y="229612"/>
                </a:lnTo>
                <a:lnTo>
                  <a:pt x="187422" y="209249"/>
                </a:lnTo>
                <a:cubicBezTo>
                  <a:pt x="180539" y="214742"/>
                  <a:pt x="172869" y="219170"/>
                  <a:pt x="164670" y="222385"/>
                </a:cubicBezTo>
                <a:lnTo>
                  <a:pt x="154334" y="281015"/>
                </a:lnTo>
                <a:lnTo>
                  <a:pt x="110799" y="281015"/>
                </a:lnTo>
                <a:lnTo>
                  <a:pt x="100463" y="222384"/>
                </a:lnTo>
                <a:cubicBezTo>
                  <a:pt x="92264" y="219169"/>
                  <a:pt x="84595" y="214741"/>
                  <a:pt x="77711" y="209248"/>
                </a:cubicBezTo>
                <a:lnTo>
                  <a:pt x="21767" y="229612"/>
                </a:lnTo>
                <a:lnTo>
                  <a:pt x="0" y="191910"/>
                </a:lnTo>
                <a:lnTo>
                  <a:pt x="45607" y="153643"/>
                </a:lnTo>
                <a:cubicBezTo>
                  <a:pt x="44292" y="144935"/>
                  <a:pt x="44292" y="136079"/>
                  <a:pt x="45607" y="127372"/>
                </a:cubicBezTo>
                <a:lnTo>
                  <a:pt x="0" y="89105"/>
                </a:lnTo>
                <a:lnTo>
                  <a:pt x="21767" y="51403"/>
                </a:lnTo>
                <a:lnTo>
                  <a:pt x="77711" y="71766"/>
                </a:lnTo>
                <a:cubicBezTo>
                  <a:pt x="84594" y="66273"/>
                  <a:pt x="92264" y="61845"/>
                  <a:pt x="100463" y="586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57" y="1126643"/>
            <a:ext cx="396000" cy="396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4027092" y="1134754"/>
            <a:ext cx="28800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81" y="1115479"/>
            <a:ext cx="360000" cy="36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screen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7" y="1173113"/>
            <a:ext cx="276224" cy="324000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>
          <a:xfrm rot="5400000">
            <a:off x="3982378" y="-2028716"/>
            <a:ext cx="1300112" cy="8563728"/>
          </a:xfrm>
          <a:prstGeom prst="homePlate">
            <a:avLst>
              <a:gd name="adj" fmla="val 117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36000" bIns="36000" rtlCol="0" anchor="ctr"/>
          <a:lstStyle/>
          <a:p>
            <a:pPr algn="ctr"/>
            <a:r>
              <a:rPr lang="ru-RU" sz="1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Стратегия управления продажами включает сложные и многочисленные процессы с большим объемом данных, детальные расчеты, сравнительный анализ, обмен информацией. Чтобы обеспечить оперативность, точность и максимальную сохранность сведений, внедряют программные комплексы</a:t>
            </a:r>
          </a:p>
        </p:txBody>
      </p:sp>
    </p:spTree>
    <p:extLst>
      <p:ext uri="{BB962C8B-B14F-4D97-AF65-F5344CB8AC3E}">
        <p14:creationId xmlns:p14="http://schemas.microsoft.com/office/powerpoint/2010/main" val="303662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25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81 L 0.85938 -0.796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8" y="-394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5" grpId="0"/>
      <p:bldP spid="26" grpId="0"/>
      <p:bldP spid="27" grpId="0"/>
      <p:bldP spid="28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3232" r="18279" b="2268"/>
          <a:stretch/>
        </p:blipFill>
        <p:spPr>
          <a:xfrm>
            <a:off x="5580111" y="3052334"/>
            <a:ext cx="3192522" cy="3240360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9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4" y="1101060"/>
            <a:ext cx="599213" cy="396000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4" y="1102630"/>
            <a:ext cx="396000" cy="396000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53" y="1119060"/>
            <a:ext cx="360000" cy="360000"/>
          </a:xfrm>
          <a:prstGeom prst="rect">
            <a:avLst/>
          </a:prstGeom>
        </p:spPr>
      </p:pic>
      <p:grpSp>
        <p:nvGrpSpPr>
          <p:cNvPr id="170" name="Группа 169"/>
          <p:cNvGrpSpPr/>
          <p:nvPr/>
        </p:nvGrpSpPr>
        <p:grpSpPr>
          <a:xfrm rot="1019977">
            <a:off x="2544059" y="1132579"/>
            <a:ext cx="396000" cy="396000"/>
            <a:chOff x="2607559" y="1249118"/>
            <a:chExt cx="396000" cy="396000"/>
          </a:xfrm>
        </p:grpSpPr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59" y="1249118"/>
              <a:ext cx="396000" cy="39600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 rot="18888929">
              <a:off x="2679803" y="1313168"/>
              <a:ext cx="269255" cy="23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9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TMA</a:t>
              </a:r>
              <a:endParaRPr lang="ru-RU" sz="9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73" name="Рисунок 172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8189" y="1134117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" name="Title 1"/>
          <p:cNvSpPr txBox="1">
            <a:spLocks/>
          </p:cNvSpPr>
          <p:nvPr/>
        </p:nvSpPr>
        <p:spPr bwMode="auto">
          <a:xfrm>
            <a:off x="205801" y="44624"/>
            <a:ext cx="868668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chemeClr val="bg2"/>
                  </a:solidFill>
                </a:ln>
                <a:latin typeface="Palatino Linotype" pitchFamily="18" charset="0"/>
              </a:rPr>
              <a:t>Набор показателей современной системы учета продаж</a:t>
            </a:r>
            <a:endParaRPr lang="ru-RU" sz="2800" dirty="0">
              <a:ln>
                <a:solidFill>
                  <a:schemeClr val="bg2"/>
                </a:solidFill>
              </a:ln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6849" y="1556792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57" y="1122109"/>
            <a:ext cx="396000" cy="396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2640">
            <a:off x="3963592" y="1130220"/>
            <a:ext cx="288000" cy="288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81" y="1110945"/>
            <a:ext cx="360000" cy="36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screen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27" y="1168579"/>
            <a:ext cx="276224" cy="324000"/>
          </a:xfrm>
          <a:prstGeom prst="rect">
            <a:avLst/>
          </a:prstGeom>
        </p:spPr>
      </p:pic>
      <p:sp>
        <p:nvSpPr>
          <p:cNvPr id="30" name="Полилиния 29"/>
          <p:cNvSpPr/>
          <p:nvPr/>
        </p:nvSpPr>
        <p:spPr>
          <a:xfrm>
            <a:off x="3275030" y="1963231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продажи дистрибьюторов </a:t>
            </a:r>
            <a:endParaRPr lang="ru-RU" sz="1400" kern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951343" y="2259153"/>
            <a:ext cx="2271525" cy="935154"/>
            <a:chOff x="4951343" y="2512190"/>
            <a:chExt cx="2271525" cy="935154"/>
          </a:xfrm>
        </p:grpSpPr>
        <p:sp>
          <p:nvSpPr>
            <p:cNvPr id="32" name="Прямая соединительная линия 31"/>
            <p:cNvSpPr/>
            <p:nvPr/>
          </p:nvSpPr>
          <p:spPr>
            <a:xfrm>
              <a:off x="4951343" y="2512192"/>
              <a:ext cx="41907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рямая соединительная линия 55"/>
            <p:cNvSpPr/>
            <p:nvPr/>
          </p:nvSpPr>
          <p:spPr>
            <a:xfrm rot="10800000">
              <a:off x="5369453" y="2512190"/>
              <a:ext cx="1853415" cy="935154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stealth" w="lg" len="lg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7" name="Полилиния 56"/>
          <p:cNvSpPr/>
          <p:nvPr/>
        </p:nvSpPr>
        <p:spPr>
          <a:xfrm>
            <a:off x="3275030" y="2589054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smtClean="0"/>
              <a:t>остатки </a:t>
            </a:r>
            <a:r>
              <a:rPr lang="ru-RU" sz="1400" kern="1200" dirty="0" smtClean="0"/>
              <a:t>дистрибьюторов</a:t>
            </a:r>
            <a:endParaRPr lang="ru-RU" sz="1400" kern="1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951343" y="2884978"/>
            <a:ext cx="2271525" cy="705220"/>
            <a:chOff x="4951343" y="3138015"/>
            <a:chExt cx="2271525" cy="705220"/>
          </a:xfrm>
        </p:grpSpPr>
        <p:sp>
          <p:nvSpPr>
            <p:cNvPr id="58" name="Прямая соединительная линия 57"/>
            <p:cNvSpPr/>
            <p:nvPr/>
          </p:nvSpPr>
          <p:spPr>
            <a:xfrm>
              <a:off x="4951343" y="3138016"/>
              <a:ext cx="41907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рямая соединительная линия 58"/>
            <p:cNvSpPr/>
            <p:nvPr/>
          </p:nvSpPr>
          <p:spPr>
            <a:xfrm rot="10800000">
              <a:off x="5364088" y="3138015"/>
              <a:ext cx="1858780" cy="70522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stealth" w="lg" len="lg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0" name="Полилиния 59"/>
          <p:cNvSpPr/>
          <p:nvPr/>
        </p:nvSpPr>
        <p:spPr>
          <a:xfrm>
            <a:off x="3275030" y="3214877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объем/торговая точка/цена</a:t>
            </a:r>
            <a:endParaRPr lang="ru-RU" sz="1400" kern="1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951343" y="3510796"/>
            <a:ext cx="2271525" cy="529015"/>
            <a:chOff x="4951343" y="3763833"/>
            <a:chExt cx="2271525" cy="529015"/>
          </a:xfrm>
        </p:grpSpPr>
        <p:sp>
          <p:nvSpPr>
            <p:cNvPr id="61" name="Прямая соединительная линия 60"/>
            <p:cNvSpPr/>
            <p:nvPr/>
          </p:nvSpPr>
          <p:spPr>
            <a:xfrm>
              <a:off x="4951343" y="3763839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Прямая соединительная линия 61"/>
            <p:cNvSpPr/>
            <p:nvPr/>
          </p:nvSpPr>
          <p:spPr>
            <a:xfrm rot="10800000">
              <a:off x="5364088" y="3763833"/>
              <a:ext cx="1858780" cy="529015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3" name="Полилиния 62"/>
          <p:cNvSpPr/>
          <p:nvPr/>
        </p:nvSpPr>
        <p:spPr>
          <a:xfrm>
            <a:off x="3275030" y="3827290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сегментация по каналам сбыта</a:t>
            </a:r>
            <a:endParaRPr lang="ru-RU" sz="1400" kern="1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951343" y="4123214"/>
            <a:ext cx="2271524" cy="276410"/>
            <a:chOff x="4951343" y="4376251"/>
            <a:chExt cx="2271524" cy="276410"/>
          </a:xfrm>
        </p:grpSpPr>
        <p:sp>
          <p:nvSpPr>
            <p:cNvPr id="128" name="Прямая соединительная линия 127"/>
            <p:cNvSpPr/>
            <p:nvPr/>
          </p:nvSpPr>
          <p:spPr>
            <a:xfrm>
              <a:off x="4951343" y="4376253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9" name="Прямая соединительная линия 128"/>
            <p:cNvSpPr/>
            <p:nvPr/>
          </p:nvSpPr>
          <p:spPr>
            <a:xfrm rot="10800000">
              <a:off x="5364086" y="4376251"/>
              <a:ext cx="1858781" cy="276410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0" name="Полилиния 129"/>
          <p:cNvSpPr/>
          <p:nvPr/>
        </p:nvSpPr>
        <p:spPr>
          <a:xfrm>
            <a:off x="3275030" y="4421823"/>
            <a:ext cx="1676313" cy="591850"/>
          </a:xfrm>
          <a:custGeom>
            <a:avLst/>
            <a:gdLst>
              <a:gd name="connsiteX0" fmla="*/ 0 w 1676313"/>
              <a:gd name="connsiteY0" fmla="*/ 0 h 591850"/>
              <a:gd name="connsiteX1" fmla="*/ 1676313 w 1676313"/>
              <a:gd name="connsiteY1" fmla="*/ 0 h 591850"/>
              <a:gd name="connsiteX2" fmla="*/ 1676313 w 1676313"/>
              <a:gd name="connsiteY2" fmla="*/ 591850 h 591850"/>
              <a:gd name="connsiteX3" fmla="*/ 0 w 1676313"/>
              <a:gd name="connsiteY3" fmla="*/ 591850 h 591850"/>
              <a:gd name="connsiteX4" fmla="*/ 0 w 1676313"/>
              <a:gd name="connsiteY4" fmla="*/ 0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313" h="591850">
                <a:moveTo>
                  <a:pt x="0" y="0"/>
                </a:moveTo>
                <a:lnTo>
                  <a:pt x="1676313" y="0"/>
                </a:lnTo>
                <a:lnTo>
                  <a:pt x="1676313" y="591850"/>
                </a:lnTo>
                <a:lnTo>
                  <a:pt x="0" y="59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99568" bIns="17780" numCol="1" spcCol="1270" anchor="ctr" anchorCtr="0">
            <a:noAutofit/>
          </a:bodyPr>
          <a:lstStyle/>
          <a:p>
            <a:pPr lvl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принадлежность к сети</a:t>
            </a:r>
            <a:endParaRPr lang="ru-RU" sz="1400" kern="1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951343" y="4716113"/>
            <a:ext cx="2271524" cy="33469"/>
            <a:chOff x="4951343" y="4969150"/>
            <a:chExt cx="2271524" cy="33469"/>
          </a:xfrm>
        </p:grpSpPr>
        <p:sp>
          <p:nvSpPr>
            <p:cNvPr id="131" name="Прямая соединительная линия 130"/>
            <p:cNvSpPr/>
            <p:nvPr/>
          </p:nvSpPr>
          <p:spPr>
            <a:xfrm>
              <a:off x="4951343" y="4970785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2" name="Прямая соединительная линия 131"/>
            <p:cNvSpPr/>
            <p:nvPr/>
          </p:nvSpPr>
          <p:spPr>
            <a:xfrm rot="10800000">
              <a:off x="5364084" y="4969150"/>
              <a:ext cx="1858783" cy="33469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253495" y="1916832"/>
            <a:ext cx="1606537" cy="4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254384" y="6214584"/>
            <a:ext cx="1605648" cy="1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950381" y="5135974"/>
            <a:ext cx="2272488" cy="259709"/>
            <a:chOff x="4950381" y="5389011"/>
            <a:chExt cx="2272488" cy="259709"/>
          </a:xfrm>
        </p:grpSpPr>
        <p:sp>
          <p:nvSpPr>
            <p:cNvPr id="54" name="Прямая соединительная линия 53"/>
            <p:cNvSpPr/>
            <p:nvPr/>
          </p:nvSpPr>
          <p:spPr>
            <a:xfrm>
              <a:off x="4950381" y="5648720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ая соединительная линия 54"/>
            <p:cNvSpPr/>
            <p:nvPr/>
          </p:nvSpPr>
          <p:spPr>
            <a:xfrm rot="10800000" flipV="1">
              <a:off x="5364083" y="5389011"/>
              <a:ext cx="1858786" cy="259708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6" name="TextBox 135"/>
          <p:cNvSpPr txBox="1"/>
          <p:nvPr/>
        </p:nvSpPr>
        <p:spPr>
          <a:xfrm>
            <a:off x="2272709" y="5246192"/>
            <a:ext cx="26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r"/>
            <a:r>
              <a:rPr lang="ru-RU" altLang="ru-RU" sz="1400" dirty="0"/>
              <a:t>дата </a:t>
            </a:r>
            <a:r>
              <a:rPr lang="ru-RU" altLang="ru-RU" sz="1400" dirty="0" smtClean="0"/>
              <a:t>отгрузки</a:t>
            </a:r>
          </a:p>
          <a:p>
            <a:pPr lvl="2" algn="r"/>
            <a:endParaRPr lang="ru-RU" altLang="ru-RU" sz="1400" dirty="0" smtClean="0"/>
          </a:p>
          <a:p>
            <a:pPr lvl="2" algn="r"/>
            <a:r>
              <a:rPr lang="ru-RU" altLang="ru-RU" sz="1400" dirty="0" smtClean="0"/>
              <a:t>остатки </a:t>
            </a:r>
            <a:r>
              <a:rPr lang="ru-RU" altLang="ru-RU" sz="1400" dirty="0"/>
              <a:t>по складам и партиям </a:t>
            </a:r>
            <a:r>
              <a:rPr lang="ru-RU" altLang="ru-RU" sz="1400" dirty="0" smtClean="0"/>
              <a:t>товара</a:t>
            </a:r>
            <a:endParaRPr lang="ru-RU" alt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950565" y="5545173"/>
            <a:ext cx="2272303" cy="429401"/>
            <a:chOff x="4950565" y="5798210"/>
            <a:chExt cx="2272303" cy="429401"/>
          </a:xfrm>
        </p:grpSpPr>
        <p:sp>
          <p:nvSpPr>
            <p:cNvPr id="84" name="Прямая соединительная линия 83"/>
            <p:cNvSpPr/>
            <p:nvPr/>
          </p:nvSpPr>
          <p:spPr>
            <a:xfrm>
              <a:off x="4950565" y="6227611"/>
              <a:ext cx="419078" cy="0"/>
            </a:xfrm>
            <a:prstGeom prst="line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Прямая соединительная линия 84"/>
            <p:cNvSpPr/>
            <p:nvPr/>
          </p:nvSpPr>
          <p:spPr>
            <a:xfrm rot="10800000" flipV="1">
              <a:off x="5364081" y="5798210"/>
              <a:ext cx="1858787" cy="429400"/>
            </a:xfrm>
            <a:prstGeom prst="line">
              <a:avLst/>
            </a:prstGeom>
            <a:ln w="15875" cmpd="sng">
              <a:solidFill>
                <a:schemeClr val="accent2">
                  <a:lumMod val="50000"/>
                </a:schemeClr>
              </a:solidFill>
              <a:headEnd type="stealth" w="lg" len="lg"/>
              <a:tailEnd type="none" w="med" len="med"/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9" name="Прямоугольник 138"/>
          <p:cNvSpPr/>
          <p:nvPr/>
        </p:nvSpPr>
        <p:spPr>
          <a:xfrm>
            <a:off x="205801" y="1920602"/>
            <a:ext cx="3048583" cy="12905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управления вторичными продажами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контролировать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набор следующих показателей: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05801" y="3203570"/>
            <a:ext cx="3048583" cy="30223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ru-RU" sz="1600" b="1" dirty="0" smtClean="0"/>
          </a:p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полноценный контроль требуется максимальная детализация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3253495" y="3188356"/>
            <a:ext cx="1606537" cy="2683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205801" y="3187469"/>
            <a:ext cx="3048583" cy="110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205801" y="6214581"/>
            <a:ext cx="3048583" cy="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204912" y="1916894"/>
            <a:ext cx="3048583" cy="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80354" y="6330337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Важным этапом является выбор варианта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DMS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7173" y="1567943"/>
            <a:ext cx="344682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u="sng" dirty="0" smtClean="0">
                <a:ln/>
                <a:solidFill>
                  <a:schemeClr val="accent3"/>
                </a:solidFill>
              </a:rPr>
              <a:t>Distribution Management System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 –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необходимый инструмент эффективных продаж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705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Palatino Linotype" pitchFamily="18" charset="0"/>
              </a:rPr>
              <a:t>Варианты реализации системы управления вторичными продажами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2905752"/>
              </p:ext>
            </p:extLst>
          </p:nvPr>
        </p:nvGraphicFramePr>
        <p:xfrm>
          <a:off x="201203" y="1693508"/>
          <a:ext cx="8759432" cy="497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73" y="1080669"/>
            <a:ext cx="360000" cy="360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05800" y="15437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43" y="1111838"/>
            <a:ext cx="396000" cy="396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14" y="1097619"/>
            <a:ext cx="36000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screen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85" y="1133619"/>
            <a:ext cx="276224" cy="32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3212976"/>
            <a:ext cx="849768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2784" y="4928468"/>
            <a:ext cx="849768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9878" y="6637610"/>
            <a:ext cx="8497688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6"/>
          <p:cNvGrpSpPr/>
          <p:nvPr/>
        </p:nvGrpSpPr>
        <p:grpSpPr>
          <a:xfrm>
            <a:off x="3031402" y="3464032"/>
            <a:ext cx="3092054" cy="2980134"/>
            <a:chOff x="8575383" y="1732601"/>
            <a:chExt cx="4122738" cy="3973512"/>
          </a:xfrm>
        </p:grpSpPr>
        <p:sp>
          <p:nvSpPr>
            <p:cNvPr id="27" name="Freeform 2227"/>
            <p:cNvSpPr>
              <a:spLocks/>
            </p:cNvSpPr>
            <p:nvPr/>
          </p:nvSpPr>
          <p:spPr bwMode="auto">
            <a:xfrm>
              <a:off x="8575383" y="1732601"/>
              <a:ext cx="4122738" cy="1574800"/>
            </a:xfrm>
            <a:custGeom>
              <a:avLst/>
              <a:gdLst>
                <a:gd name="T0" fmla="*/ 1284 w 2597"/>
                <a:gd name="T1" fmla="*/ 0 h 992"/>
                <a:gd name="T2" fmla="*/ 1313 w 2597"/>
                <a:gd name="T3" fmla="*/ 0 h 992"/>
                <a:gd name="T4" fmla="*/ 1342 w 2597"/>
                <a:gd name="T5" fmla="*/ 7 h 992"/>
                <a:gd name="T6" fmla="*/ 1368 w 2597"/>
                <a:gd name="T7" fmla="*/ 20 h 992"/>
                <a:gd name="T8" fmla="*/ 2536 w 2597"/>
                <a:gd name="T9" fmla="*/ 749 h 992"/>
                <a:gd name="T10" fmla="*/ 2560 w 2597"/>
                <a:gd name="T11" fmla="*/ 769 h 992"/>
                <a:gd name="T12" fmla="*/ 2578 w 2597"/>
                <a:gd name="T13" fmla="*/ 791 h 992"/>
                <a:gd name="T14" fmla="*/ 2591 w 2597"/>
                <a:gd name="T15" fmla="*/ 817 h 992"/>
                <a:gd name="T16" fmla="*/ 2597 w 2597"/>
                <a:gd name="T17" fmla="*/ 846 h 992"/>
                <a:gd name="T18" fmla="*/ 2597 w 2597"/>
                <a:gd name="T19" fmla="*/ 875 h 992"/>
                <a:gd name="T20" fmla="*/ 2591 w 2597"/>
                <a:gd name="T21" fmla="*/ 903 h 992"/>
                <a:gd name="T22" fmla="*/ 2578 w 2597"/>
                <a:gd name="T23" fmla="*/ 931 h 992"/>
                <a:gd name="T24" fmla="*/ 2561 w 2597"/>
                <a:gd name="T25" fmla="*/ 952 h 992"/>
                <a:gd name="T26" fmla="*/ 2540 w 2597"/>
                <a:gd name="T27" fmla="*/ 970 h 992"/>
                <a:gd name="T28" fmla="*/ 2518 w 2597"/>
                <a:gd name="T29" fmla="*/ 982 h 992"/>
                <a:gd name="T30" fmla="*/ 2491 w 2597"/>
                <a:gd name="T31" fmla="*/ 990 h 992"/>
                <a:gd name="T32" fmla="*/ 2467 w 2597"/>
                <a:gd name="T33" fmla="*/ 992 h 992"/>
                <a:gd name="T34" fmla="*/ 2442 w 2597"/>
                <a:gd name="T35" fmla="*/ 991 h 992"/>
                <a:gd name="T36" fmla="*/ 2418 w 2597"/>
                <a:gd name="T37" fmla="*/ 985 h 992"/>
                <a:gd name="T38" fmla="*/ 2396 w 2597"/>
                <a:gd name="T39" fmla="*/ 973 h 992"/>
                <a:gd name="T40" fmla="*/ 1299 w 2597"/>
                <a:gd name="T41" fmla="*/ 287 h 992"/>
                <a:gd name="T42" fmla="*/ 202 w 2597"/>
                <a:gd name="T43" fmla="*/ 973 h 992"/>
                <a:gd name="T44" fmla="*/ 177 w 2597"/>
                <a:gd name="T45" fmla="*/ 985 h 992"/>
                <a:gd name="T46" fmla="*/ 152 w 2597"/>
                <a:gd name="T47" fmla="*/ 991 h 992"/>
                <a:gd name="T48" fmla="*/ 127 w 2597"/>
                <a:gd name="T49" fmla="*/ 992 h 992"/>
                <a:gd name="T50" fmla="*/ 102 w 2597"/>
                <a:gd name="T51" fmla="*/ 990 h 992"/>
                <a:gd name="T52" fmla="*/ 77 w 2597"/>
                <a:gd name="T53" fmla="*/ 982 h 992"/>
                <a:gd name="T54" fmla="*/ 55 w 2597"/>
                <a:gd name="T55" fmla="*/ 969 h 992"/>
                <a:gd name="T56" fmla="*/ 36 w 2597"/>
                <a:gd name="T57" fmla="*/ 952 h 992"/>
                <a:gd name="T58" fmla="*/ 20 w 2597"/>
                <a:gd name="T59" fmla="*/ 931 h 992"/>
                <a:gd name="T60" fmla="*/ 7 w 2597"/>
                <a:gd name="T61" fmla="*/ 903 h 992"/>
                <a:gd name="T62" fmla="*/ 0 w 2597"/>
                <a:gd name="T63" fmla="*/ 875 h 992"/>
                <a:gd name="T64" fmla="*/ 0 w 2597"/>
                <a:gd name="T65" fmla="*/ 846 h 992"/>
                <a:gd name="T66" fmla="*/ 7 w 2597"/>
                <a:gd name="T67" fmla="*/ 817 h 992"/>
                <a:gd name="T68" fmla="*/ 20 w 2597"/>
                <a:gd name="T69" fmla="*/ 791 h 992"/>
                <a:gd name="T70" fmla="*/ 38 w 2597"/>
                <a:gd name="T71" fmla="*/ 769 h 992"/>
                <a:gd name="T72" fmla="*/ 62 w 2597"/>
                <a:gd name="T73" fmla="*/ 749 h 992"/>
                <a:gd name="T74" fmla="*/ 1229 w 2597"/>
                <a:gd name="T75" fmla="*/ 20 h 992"/>
                <a:gd name="T76" fmla="*/ 1256 w 2597"/>
                <a:gd name="T77" fmla="*/ 7 h 992"/>
                <a:gd name="T78" fmla="*/ 1284 w 2597"/>
                <a:gd name="T79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7" h="992">
                  <a:moveTo>
                    <a:pt x="1284" y="0"/>
                  </a:moveTo>
                  <a:lnTo>
                    <a:pt x="1313" y="0"/>
                  </a:lnTo>
                  <a:lnTo>
                    <a:pt x="1342" y="7"/>
                  </a:lnTo>
                  <a:lnTo>
                    <a:pt x="1368" y="20"/>
                  </a:lnTo>
                  <a:lnTo>
                    <a:pt x="2536" y="749"/>
                  </a:lnTo>
                  <a:lnTo>
                    <a:pt x="2560" y="769"/>
                  </a:lnTo>
                  <a:lnTo>
                    <a:pt x="2578" y="791"/>
                  </a:lnTo>
                  <a:lnTo>
                    <a:pt x="2591" y="817"/>
                  </a:lnTo>
                  <a:lnTo>
                    <a:pt x="2597" y="846"/>
                  </a:lnTo>
                  <a:lnTo>
                    <a:pt x="2597" y="875"/>
                  </a:lnTo>
                  <a:lnTo>
                    <a:pt x="2591" y="903"/>
                  </a:lnTo>
                  <a:lnTo>
                    <a:pt x="2578" y="931"/>
                  </a:lnTo>
                  <a:lnTo>
                    <a:pt x="2561" y="952"/>
                  </a:lnTo>
                  <a:lnTo>
                    <a:pt x="2540" y="970"/>
                  </a:lnTo>
                  <a:lnTo>
                    <a:pt x="2518" y="982"/>
                  </a:lnTo>
                  <a:lnTo>
                    <a:pt x="2491" y="990"/>
                  </a:lnTo>
                  <a:lnTo>
                    <a:pt x="2467" y="992"/>
                  </a:lnTo>
                  <a:lnTo>
                    <a:pt x="2442" y="991"/>
                  </a:lnTo>
                  <a:lnTo>
                    <a:pt x="2418" y="985"/>
                  </a:lnTo>
                  <a:lnTo>
                    <a:pt x="2396" y="973"/>
                  </a:lnTo>
                  <a:lnTo>
                    <a:pt x="1299" y="287"/>
                  </a:lnTo>
                  <a:lnTo>
                    <a:pt x="202" y="973"/>
                  </a:lnTo>
                  <a:lnTo>
                    <a:pt x="177" y="985"/>
                  </a:lnTo>
                  <a:lnTo>
                    <a:pt x="152" y="991"/>
                  </a:lnTo>
                  <a:lnTo>
                    <a:pt x="127" y="992"/>
                  </a:lnTo>
                  <a:lnTo>
                    <a:pt x="102" y="990"/>
                  </a:lnTo>
                  <a:lnTo>
                    <a:pt x="77" y="982"/>
                  </a:lnTo>
                  <a:lnTo>
                    <a:pt x="55" y="969"/>
                  </a:lnTo>
                  <a:lnTo>
                    <a:pt x="36" y="952"/>
                  </a:lnTo>
                  <a:lnTo>
                    <a:pt x="20" y="931"/>
                  </a:lnTo>
                  <a:lnTo>
                    <a:pt x="7" y="903"/>
                  </a:lnTo>
                  <a:lnTo>
                    <a:pt x="0" y="875"/>
                  </a:lnTo>
                  <a:lnTo>
                    <a:pt x="0" y="846"/>
                  </a:lnTo>
                  <a:lnTo>
                    <a:pt x="7" y="817"/>
                  </a:lnTo>
                  <a:lnTo>
                    <a:pt x="20" y="791"/>
                  </a:lnTo>
                  <a:lnTo>
                    <a:pt x="38" y="769"/>
                  </a:lnTo>
                  <a:lnTo>
                    <a:pt x="62" y="749"/>
                  </a:lnTo>
                  <a:lnTo>
                    <a:pt x="1229" y="20"/>
                  </a:lnTo>
                  <a:lnTo>
                    <a:pt x="1256" y="7"/>
                  </a:lnTo>
                  <a:lnTo>
                    <a:pt x="128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156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228"/>
            <p:cNvSpPr>
              <a:spLocks/>
            </p:cNvSpPr>
            <p:nvPr/>
          </p:nvSpPr>
          <p:spPr bwMode="auto">
            <a:xfrm>
              <a:off x="11185233" y="4410713"/>
              <a:ext cx="990600" cy="1295400"/>
            </a:xfrm>
            <a:custGeom>
              <a:avLst/>
              <a:gdLst>
                <a:gd name="T0" fmla="*/ 340 w 624"/>
                <a:gd name="T1" fmla="*/ 3 h 816"/>
                <a:gd name="T2" fmla="*/ 374 w 624"/>
                <a:gd name="T3" fmla="*/ 25 h 816"/>
                <a:gd name="T4" fmla="*/ 387 w 624"/>
                <a:gd name="T5" fmla="*/ 60 h 816"/>
                <a:gd name="T6" fmla="*/ 380 w 624"/>
                <a:gd name="T7" fmla="*/ 88 h 816"/>
                <a:gd name="T8" fmla="*/ 368 w 624"/>
                <a:gd name="T9" fmla="*/ 118 h 816"/>
                <a:gd name="T10" fmla="*/ 363 w 624"/>
                <a:gd name="T11" fmla="*/ 140 h 816"/>
                <a:gd name="T12" fmla="*/ 364 w 624"/>
                <a:gd name="T13" fmla="*/ 152 h 816"/>
                <a:gd name="T14" fmla="*/ 375 w 624"/>
                <a:gd name="T15" fmla="*/ 168 h 816"/>
                <a:gd name="T16" fmla="*/ 398 w 624"/>
                <a:gd name="T17" fmla="*/ 180 h 816"/>
                <a:gd name="T18" fmla="*/ 624 w 624"/>
                <a:gd name="T19" fmla="*/ 181 h 816"/>
                <a:gd name="T20" fmla="*/ 621 w 624"/>
                <a:gd name="T21" fmla="*/ 707 h 816"/>
                <a:gd name="T22" fmla="*/ 593 w 624"/>
                <a:gd name="T23" fmla="*/ 763 h 816"/>
                <a:gd name="T24" fmla="*/ 545 w 624"/>
                <a:gd name="T25" fmla="*/ 801 h 816"/>
                <a:gd name="T26" fmla="*/ 484 w 624"/>
                <a:gd name="T27" fmla="*/ 816 h 816"/>
                <a:gd name="T28" fmla="*/ 6 w 624"/>
                <a:gd name="T29" fmla="*/ 816 h 816"/>
                <a:gd name="T30" fmla="*/ 2 w 624"/>
                <a:gd name="T31" fmla="*/ 604 h 816"/>
                <a:gd name="T32" fmla="*/ 0 w 624"/>
                <a:gd name="T33" fmla="*/ 597 h 816"/>
                <a:gd name="T34" fmla="*/ 4 w 624"/>
                <a:gd name="T35" fmla="*/ 585 h 816"/>
                <a:gd name="T36" fmla="*/ 11 w 624"/>
                <a:gd name="T37" fmla="*/ 579 h 816"/>
                <a:gd name="T38" fmla="*/ 19 w 624"/>
                <a:gd name="T39" fmla="*/ 578 h 816"/>
                <a:gd name="T40" fmla="*/ 29 w 624"/>
                <a:gd name="T41" fmla="*/ 580 h 816"/>
                <a:gd name="T42" fmla="*/ 44 w 624"/>
                <a:gd name="T43" fmla="*/ 587 h 816"/>
                <a:gd name="T44" fmla="*/ 71 w 624"/>
                <a:gd name="T45" fmla="*/ 597 h 816"/>
                <a:gd name="T46" fmla="*/ 97 w 624"/>
                <a:gd name="T47" fmla="*/ 602 h 816"/>
                <a:gd name="T48" fmla="*/ 141 w 624"/>
                <a:gd name="T49" fmla="*/ 589 h 816"/>
                <a:gd name="T50" fmla="*/ 173 w 624"/>
                <a:gd name="T51" fmla="*/ 555 h 816"/>
                <a:gd name="T52" fmla="*/ 186 w 624"/>
                <a:gd name="T53" fmla="*/ 508 h 816"/>
                <a:gd name="T54" fmla="*/ 173 w 624"/>
                <a:gd name="T55" fmla="*/ 462 h 816"/>
                <a:gd name="T56" fmla="*/ 141 w 624"/>
                <a:gd name="T57" fmla="*/ 428 h 816"/>
                <a:gd name="T58" fmla="*/ 97 w 624"/>
                <a:gd name="T59" fmla="*/ 415 h 816"/>
                <a:gd name="T60" fmla="*/ 71 w 624"/>
                <a:gd name="T61" fmla="*/ 420 h 816"/>
                <a:gd name="T62" fmla="*/ 44 w 624"/>
                <a:gd name="T63" fmla="*/ 431 h 816"/>
                <a:gd name="T64" fmla="*/ 29 w 624"/>
                <a:gd name="T65" fmla="*/ 437 h 816"/>
                <a:gd name="T66" fmla="*/ 23 w 624"/>
                <a:gd name="T67" fmla="*/ 440 h 816"/>
                <a:gd name="T68" fmla="*/ 15 w 624"/>
                <a:gd name="T69" fmla="*/ 440 h 816"/>
                <a:gd name="T70" fmla="*/ 7 w 624"/>
                <a:gd name="T71" fmla="*/ 436 h 816"/>
                <a:gd name="T72" fmla="*/ 3 w 624"/>
                <a:gd name="T73" fmla="*/ 427 h 816"/>
                <a:gd name="T74" fmla="*/ 2 w 624"/>
                <a:gd name="T75" fmla="*/ 419 h 816"/>
                <a:gd name="T76" fmla="*/ 2 w 624"/>
                <a:gd name="T77" fmla="*/ 224 h 816"/>
                <a:gd name="T78" fmla="*/ 223 w 624"/>
                <a:gd name="T79" fmla="*/ 181 h 816"/>
                <a:gd name="T80" fmla="*/ 230 w 624"/>
                <a:gd name="T81" fmla="*/ 181 h 816"/>
                <a:gd name="T82" fmla="*/ 261 w 624"/>
                <a:gd name="T83" fmla="*/ 168 h 816"/>
                <a:gd name="T84" fmla="*/ 273 w 624"/>
                <a:gd name="T85" fmla="*/ 140 h 816"/>
                <a:gd name="T86" fmla="*/ 268 w 624"/>
                <a:gd name="T87" fmla="*/ 118 h 816"/>
                <a:gd name="T88" fmla="*/ 256 w 624"/>
                <a:gd name="T89" fmla="*/ 88 h 816"/>
                <a:gd name="T90" fmla="*/ 248 w 624"/>
                <a:gd name="T91" fmla="*/ 60 h 816"/>
                <a:gd name="T92" fmla="*/ 262 w 624"/>
                <a:gd name="T93" fmla="*/ 25 h 816"/>
                <a:gd name="T94" fmla="*/ 296 w 624"/>
                <a:gd name="T95" fmla="*/ 3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4" h="816">
                  <a:moveTo>
                    <a:pt x="317" y="0"/>
                  </a:moveTo>
                  <a:lnTo>
                    <a:pt x="340" y="3"/>
                  </a:lnTo>
                  <a:lnTo>
                    <a:pt x="359" y="12"/>
                  </a:lnTo>
                  <a:lnTo>
                    <a:pt x="374" y="25"/>
                  </a:lnTo>
                  <a:lnTo>
                    <a:pt x="384" y="41"/>
                  </a:lnTo>
                  <a:lnTo>
                    <a:pt x="387" y="60"/>
                  </a:lnTo>
                  <a:lnTo>
                    <a:pt x="385" y="74"/>
                  </a:lnTo>
                  <a:lnTo>
                    <a:pt x="380" y="88"/>
                  </a:lnTo>
                  <a:lnTo>
                    <a:pt x="374" y="104"/>
                  </a:lnTo>
                  <a:lnTo>
                    <a:pt x="368" y="118"/>
                  </a:lnTo>
                  <a:lnTo>
                    <a:pt x="364" y="129"/>
                  </a:lnTo>
                  <a:lnTo>
                    <a:pt x="363" y="140"/>
                  </a:lnTo>
                  <a:lnTo>
                    <a:pt x="363" y="146"/>
                  </a:lnTo>
                  <a:lnTo>
                    <a:pt x="364" y="152"/>
                  </a:lnTo>
                  <a:lnTo>
                    <a:pt x="367" y="159"/>
                  </a:lnTo>
                  <a:lnTo>
                    <a:pt x="375" y="168"/>
                  </a:lnTo>
                  <a:lnTo>
                    <a:pt x="387" y="176"/>
                  </a:lnTo>
                  <a:lnTo>
                    <a:pt x="398" y="180"/>
                  </a:lnTo>
                  <a:lnTo>
                    <a:pt x="412" y="181"/>
                  </a:lnTo>
                  <a:lnTo>
                    <a:pt x="624" y="181"/>
                  </a:lnTo>
                  <a:lnTo>
                    <a:pt x="624" y="676"/>
                  </a:lnTo>
                  <a:lnTo>
                    <a:pt x="621" y="707"/>
                  </a:lnTo>
                  <a:lnTo>
                    <a:pt x="610" y="737"/>
                  </a:lnTo>
                  <a:lnTo>
                    <a:pt x="593" y="763"/>
                  </a:lnTo>
                  <a:lnTo>
                    <a:pt x="571" y="786"/>
                  </a:lnTo>
                  <a:lnTo>
                    <a:pt x="545" y="801"/>
                  </a:lnTo>
                  <a:lnTo>
                    <a:pt x="516" y="812"/>
                  </a:lnTo>
                  <a:lnTo>
                    <a:pt x="484" y="816"/>
                  </a:lnTo>
                  <a:lnTo>
                    <a:pt x="23" y="816"/>
                  </a:lnTo>
                  <a:lnTo>
                    <a:pt x="6" y="816"/>
                  </a:lnTo>
                  <a:lnTo>
                    <a:pt x="2" y="816"/>
                  </a:lnTo>
                  <a:lnTo>
                    <a:pt x="2" y="604"/>
                  </a:lnTo>
                  <a:lnTo>
                    <a:pt x="2" y="598"/>
                  </a:lnTo>
                  <a:lnTo>
                    <a:pt x="0" y="597"/>
                  </a:lnTo>
                  <a:lnTo>
                    <a:pt x="2" y="592"/>
                  </a:lnTo>
                  <a:lnTo>
                    <a:pt x="4" y="585"/>
                  </a:lnTo>
                  <a:lnTo>
                    <a:pt x="7" y="581"/>
                  </a:lnTo>
                  <a:lnTo>
                    <a:pt x="11" y="579"/>
                  </a:lnTo>
                  <a:lnTo>
                    <a:pt x="15" y="578"/>
                  </a:lnTo>
                  <a:lnTo>
                    <a:pt x="19" y="578"/>
                  </a:lnTo>
                  <a:lnTo>
                    <a:pt x="24" y="578"/>
                  </a:lnTo>
                  <a:lnTo>
                    <a:pt x="29" y="580"/>
                  </a:lnTo>
                  <a:lnTo>
                    <a:pt x="34" y="583"/>
                  </a:lnTo>
                  <a:lnTo>
                    <a:pt x="44" y="587"/>
                  </a:lnTo>
                  <a:lnTo>
                    <a:pt x="57" y="592"/>
                  </a:lnTo>
                  <a:lnTo>
                    <a:pt x="71" y="597"/>
                  </a:lnTo>
                  <a:lnTo>
                    <a:pt x="84" y="600"/>
                  </a:lnTo>
                  <a:lnTo>
                    <a:pt x="97" y="602"/>
                  </a:lnTo>
                  <a:lnTo>
                    <a:pt x="120" y="598"/>
                  </a:lnTo>
                  <a:lnTo>
                    <a:pt x="141" y="589"/>
                  </a:lnTo>
                  <a:lnTo>
                    <a:pt x="159" y="575"/>
                  </a:lnTo>
                  <a:lnTo>
                    <a:pt x="173" y="555"/>
                  </a:lnTo>
                  <a:lnTo>
                    <a:pt x="184" y="533"/>
                  </a:lnTo>
                  <a:lnTo>
                    <a:pt x="186" y="508"/>
                  </a:lnTo>
                  <a:lnTo>
                    <a:pt x="184" y="485"/>
                  </a:lnTo>
                  <a:lnTo>
                    <a:pt x="173" y="462"/>
                  </a:lnTo>
                  <a:lnTo>
                    <a:pt x="159" y="443"/>
                  </a:lnTo>
                  <a:lnTo>
                    <a:pt x="141" y="428"/>
                  </a:lnTo>
                  <a:lnTo>
                    <a:pt x="120" y="419"/>
                  </a:lnTo>
                  <a:lnTo>
                    <a:pt x="97" y="415"/>
                  </a:lnTo>
                  <a:lnTo>
                    <a:pt x="84" y="418"/>
                  </a:lnTo>
                  <a:lnTo>
                    <a:pt x="71" y="420"/>
                  </a:lnTo>
                  <a:lnTo>
                    <a:pt x="57" y="426"/>
                  </a:lnTo>
                  <a:lnTo>
                    <a:pt x="44" y="431"/>
                  </a:lnTo>
                  <a:lnTo>
                    <a:pt x="34" y="435"/>
                  </a:lnTo>
                  <a:lnTo>
                    <a:pt x="29" y="437"/>
                  </a:lnTo>
                  <a:lnTo>
                    <a:pt x="27" y="439"/>
                  </a:lnTo>
                  <a:lnTo>
                    <a:pt x="23" y="440"/>
                  </a:lnTo>
                  <a:lnTo>
                    <a:pt x="19" y="440"/>
                  </a:lnTo>
                  <a:lnTo>
                    <a:pt x="15" y="440"/>
                  </a:lnTo>
                  <a:lnTo>
                    <a:pt x="11" y="439"/>
                  </a:lnTo>
                  <a:lnTo>
                    <a:pt x="7" y="436"/>
                  </a:lnTo>
                  <a:lnTo>
                    <a:pt x="4" y="432"/>
                  </a:lnTo>
                  <a:lnTo>
                    <a:pt x="3" y="427"/>
                  </a:lnTo>
                  <a:lnTo>
                    <a:pt x="2" y="422"/>
                  </a:lnTo>
                  <a:lnTo>
                    <a:pt x="2" y="419"/>
                  </a:lnTo>
                  <a:lnTo>
                    <a:pt x="2" y="415"/>
                  </a:lnTo>
                  <a:lnTo>
                    <a:pt x="2" y="224"/>
                  </a:lnTo>
                  <a:lnTo>
                    <a:pt x="2" y="181"/>
                  </a:lnTo>
                  <a:lnTo>
                    <a:pt x="223" y="181"/>
                  </a:lnTo>
                  <a:lnTo>
                    <a:pt x="228" y="181"/>
                  </a:lnTo>
                  <a:lnTo>
                    <a:pt x="230" y="181"/>
                  </a:lnTo>
                  <a:lnTo>
                    <a:pt x="247" y="177"/>
                  </a:lnTo>
                  <a:lnTo>
                    <a:pt x="261" y="168"/>
                  </a:lnTo>
                  <a:lnTo>
                    <a:pt x="270" y="155"/>
                  </a:lnTo>
                  <a:lnTo>
                    <a:pt x="273" y="140"/>
                  </a:lnTo>
                  <a:lnTo>
                    <a:pt x="271" y="129"/>
                  </a:lnTo>
                  <a:lnTo>
                    <a:pt x="268" y="118"/>
                  </a:lnTo>
                  <a:lnTo>
                    <a:pt x="261" y="104"/>
                  </a:lnTo>
                  <a:lnTo>
                    <a:pt x="256" y="88"/>
                  </a:lnTo>
                  <a:lnTo>
                    <a:pt x="250" y="74"/>
                  </a:lnTo>
                  <a:lnTo>
                    <a:pt x="248" y="60"/>
                  </a:lnTo>
                  <a:lnTo>
                    <a:pt x="252" y="41"/>
                  </a:lnTo>
                  <a:lnTo>
                    <a:pt x="262" y="25"/>
                  </a:lnTo>
                  <a:lnTo>
                    <a:pt x="277" y="12"/>
                  </a:lnTo>
                  <a:lnTo>
                    <a:pt x="296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230"/>
            <p:cNvSpPr>
              <a:spLocks/>
            </p:cNvSpPr>
            <p:nvPr/>
          </p:nvSpPr>
          <p:spPr bwMode="auto">
            <a:xfrm>
              <a:off x="11182058" y="2669225"/>
              <a:ext cx="993775" cy="1190625"/>
            </a:xfrm>
            <a:custGeom>
              <a:avLst/>
              <a:gdLst>
                <a:gd name="T0" fmla="*/ 560 w 626"/>
                <a:gd name="T1" fmla="*/ 350 h 750"/>
                <a:gd name="T2" fmla="*/ 601 w 626"/>
                <a:gd name="T3" fmla="*/ 389 h 750"/>
                <a:gd name="T4" fmla="*/ 623 w 626"/>
                <a:gd name="T5" fmla="*/ 440 h 750"/>
                <a:gd name="T6" fmla="*/ 626 w 626"/>
                <a:gd name="T7" fmla="*/ 559 h 750"/>
                <a:gd name="T8" fmla="*/ 410 w 626"/>
                <a:gd name="T9" fmla="*/ 561 h 750"/>
                <a:gd name="T10" fmla="*/ 394 w 626"/>
                <a:gd name="T11" fmla="*/ 563 h 750"/>
                <a:gd name="T12" fmla="*/ 382 w 626"/>
                <a:gd name="T13" fmla="*/ 570 h 750"/>
                <a:gd name="T14" fmla="*/ 374 w 626"/>
                <a:gd name="T15" fmla="*/ 578 h 750"/>
                <a:gd name="T16" fmla="*/ 366 w 626"/>
                <a:gd name="T17" fmla="*/ 601 h 750"/>
                <a:gd name="T18" fmla="*/ 372 w 626"/>
                <a:gd name="T19" fmla="*/ 623 h 750"/>
                <a:gd name="T20" fmla="*/ 385 w 626"/>
                <a:gd name="T21" fmla="*/ 652 h 750"/>
                <a:gd name="T22" fmla="*/ 391 w 626"/>
                <a:gd name="T23" fmla="*/ 680 h 750"/>
                <a:gd name="T24" fmla="*/ 382 w 626"/>
                <a:gd name="T25" fmla="*/ 714 h 750"/>
                <a:gd name="T26" fmla="*/ 357 w 626"/>
                <a:gd name="T27" fmla="*/ 740 h 750"/>
                <a:gd name="T28" fmla="*/ 322 w 626"/>
                <a:gd name="T29" fmla="*/ 750 h 750"/>
                <a:gd name="T30" fmla="*/ 287 w 626"/>
                <a:gd name="T31" fmla="*/ 740 h 750"/>
                <a:gd name="T32" fmla="*/ 262 w 626"/>
                <a:gd name="T33" fmla="*/ 714 h 750"/>
                <a:gd name="T34" fmla="*/ 252 w 626"/>
                <a:gd name="T35" fmla="*/ 680 h 750"/>
                <a:gd name="T36" fmla="*/ 259 w 626"/>
                <a:gd name="T37" fmla="*/ 652 h 750"/>
                <a:gd name="T38" fmla="*/ 272 w 626"/>
                <a:gd name="T39" fmla="*/ 623 h 750"/>
                <a:gd name="T40" fmla="*/ 277 w 626"/>
                <a:gd name="T41" fmla="*/ 601 h 750"/>
                <a:gd name="T42" fmla="*/ 266 w 626"/>
                <a:gd name="T43" fmla="*/ 578 h 750"/>
                <a:gd name="T44" fmla="*/ 238 w 626"/>
                <a:gd name="T45" fmla="*/ 563 h 750"/>
                <a:gd name="T46" fmla="*/ 233 w 626"/>
                <a:gd name="T47" fmla="*/ 561 h 750"/>
                <a:gd name="T48" fmla="*/ 228 w 626"/>
                <a:gd name="T49" fmla="*/ 559 h 750"/>
                <a:gd name="T50" fmla="*/ 0 w 626"/>
                <a:gd name="T51" fmla="*/ 528 h 750"/>
                <a:gd name="T52" fmla="*/ 0 w 626"/>
                <a:gd name="T53" fmla="*/ 325 h 750"/>
                <a:gd name="T54" fmla="*/ 0 w 626"/>
                <a:gd name="T55" fmla="*/ 320 h 750"/>
                <a:gd name="T56" fmla="*/ 4 w 626"/>
                <a:gd name="T57" fmla="*/ 308 h 750"/>
                <a:gd name="T58" fmla="*/ 10 w 626"/>
                <a:gd name="T59" fmla="*/ 301 h 750"/>
                <a:gd name="T60" fmla="*/ 18 w 626"/>
                <a:gd name="T61" fmla="*/ 300 h 750"/>
                <a:gd name="T62" fmla="*/ 26 w 626"/>
                <a:gd name="T63" fmla="*/ 301 h 750"/>
                <a:gd name="T64" fmla="*/ 34 w 626"/>
                <a:gd name="T65" fmla="*/ 305 h 750"/>
                <a:gd name="T66" fmla="*/ 56 w 626"/>
                <a:gd name="T67" fmla="*/ 314 h 750"/>
                <a:gd name="T68" fmla="*/ 84 w 626"/>
                <a:gd name="T69" fmla="*/ 324 h 750"/>
                <a:gd name="T70" fmla="*/ 119 w 626"/>
                <a:gd name="T71" fmla="*/ 321 h 750"/>
                <a:gd name="T72" fmla="*/ 156 w 626"/>
                <a:gd name="T73" fmla="*/ 297 h 750"/>
                <a:gd name="T74" fmla="*/ 178 w 626"/>
                <a:gd name="T75" fmla="*/ 257 h 750"/>
                <a:gd name="T76" fmla="*/ 178 w 626"/>
                <a:gd name="T77" fmla="*/ 207 h 750"/>
                <a:gd name="T78" fmla="*/ 156 w 626"/>
                <a:gd name="T79" fmla="*/ 166 h 750"/>
                <a:gd name="T80" fmla="*/ 119 w 626"/>
                <a:gd name="T81" fmla="*/ 142 h 750"/>
                <a:gd name="T82" fmla="*/ 84 w 626"/>
                <a:gd name="T83" fmla="*/ 140 h 750"/>
                <a:gd name="T84" fmla="*/ 56 w 626"/>
                <a:gd name="T85" fmla="*/ 148 h 750"/>
                <a:gd name="T86" fmla="*/ 34 w 626"/>
                <a:gd name="T87" fmla="*/ 157 h 750"/>
                <a:gd name="T88" fmla="*/ 23 w 626"/>
                <a:gd name="T89" fmla="*/ 163 h 750"/>
                <a:gd name="T90" fmla="*/ 14 w 626"/>
                <a:gd name="T91" fmla="*/ 163 h 750"/>
                <a:gd name="T92" fmla="*/ 6 w 626"/>
                <a:gd name="T93" fmla="*/ 159 h 750"/>
                <a:gd name="T94" fmla="*/ 1 w 626"/>
                <a:gd name="T95" fmla="*/ 149 h 750"/>
                <a:gd name="T96" fmla="*/ 0 w 626"/>
                <a:gd name="T97" fmla="*/ 142 h 750"/>
                <a:gd name="T98" fmla="*/ 0 w 626"/>
                <a:gd name="T9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6" h="750">
                  <a:moveTo>
                    <a:pt x="0" y="0"/>
                  </a:moveTo>
                  <a:lnTo>
                    <a:pt x="560" y="350"/>
                  </a:lnTo>
                  <a:lnTo>
                    <a:pt x="582" y="368"/>
                  </a:lnTo>
                  <a:lnTo>
                    <a:pt x="601" y="389"/>
                  </a:lnTo>
                  <a:lnTo>
                    <a:pt x="615" y="414"/>
                  </a:lnTo>
                  <a:lnTo>
                    <a:pt x="623" y="440"/>
                  </a:lnTo>
                  <a:lnTo>
                    <a:pt x="626" y="469"/>
                  </a:lnTo>
                  <a:lnTo>
                    <a:pt x="626" y="559"/>
                  </a:lnTo>
                  <a:lnTo>
                    <a:pt x="417" y="559"/>
                  </a:lnTo>
                  <a:lnTo>
                    <a:pt x="410" y="561"/>
                  </a:lnTo>
                  <a:lnTo>
                    <a:pt x="402" y="562"/>
                  </a:lnTo>
                  <a:lnTo>
                    <a:pt x="394" y="563"/>
                  </a:lnTo>
                  <a:lnTo>
                    <a:pt x="387" y="566"/>
                  </a:lnTo>
                  <a:lnTo>
                    <a:pt x="382" y="570"/>
                  </a:lnTo>
                  <a:lnTo>
                    <a:pt x="378" y="574"/>
                  </a:lnTo>
                  <a:lnTo>
                    <a:pt x="374" y="578"/>
                  </a:lnTo>
                  <a:lnTo>
                    <a:pt x="369" y="589"/>
                  </a:lnTo>
                  <a:lnTo>
                    <a:pt x="366" y="601"/>
                  </a:lnTo>
                  <a:lnTo>
                    <a:pt x="368" y="612"/>
                  </a:lnTo>
                  <a:lnTo>
                    <a:pt x="372" y="623"/>
                  </a:lnTo>
                  <a:lnTo>
                    <a:pt x="378" y="636"/>
                  </a:lnTo>
                  <a:lnTo>
                    <a:pt x="385" y="652"/>
                  </a:lnTo>
                  <a:lnTo>
                    <a:pt x="390" y="668"/>
                  </a:lnTo>
                  <a:lnTo>
                    <a:pt x="391" y="680"/>
                  </a:lnTo>
                  <a:lnTo>
                    <a:pt x="389" y="697"/>
                  </a:lnTo>
                  <a:lnTo>
                    <a:pt x="382" y="714"/>
                  </a:lnTo>
                  <a:lnTo>
                    <a:pt x="372" y="728"/>
                  </a:lnTo>
                  <a:lnTo>
                    <a:pt x="357" y="740"/>
                  </a:lnTo>
                  <a:lnTo>
                    <a:pt x="340" y="748"/>
                  </a:lnTo>
                  <a:lnTo>
                    <a:pt x="322" y="750"/>
                  </a:lnTo>
                  <a:lnTo>
                    <a:pt x="304" y="748"/>
                  </a:lnTo>
                  <a:lnTo>
                    <a:pt x="287" y="740"/>
                  </a:lnTo>
                  <a:lnTo>
                    <a:pt x="273" y="728"/>
                  </a:lnTo>
                  <a:lnTo>
                    <a:pt x="262" y="714"/>
                  </a:lnTo>
                  <a:lnTo>
                    <a:pt x="255" y="697"/>
                  </a:lnTo>
                  <a:lnTo>
                    <a:pt x="252" y="680"/>
                  </a:lnTo>
                  <a:lnTo>
                    <a:pt x="255" y="668"/>
                  </a:lnTo>
                  <a:lnTo>
                    <a:pt x="259" y="652"/>
                  </a:lnTo>
                  <a:lnTo>
                    <a:pt x="266" y="636"/>
                  </a:lnTo>
                  <a:lnTo>
                    <a:pt x="272" y="623"/>
                  </a:lnTo>
                  <a:lnTo>
                    <a:pt x="276" y="612"/>
                  </a:lnTo>
                  <a:lnTo>
                    <a:pt x="277" y="601"/>
                  </a:lnTo>
                  <a:lnTo>
                    <a:pt x="275" y="588"/>
                  </a:lnTo>
                  <a:lnTo>
                    <a:pt x="266" y="578"/>
                  </a:lnTo>
                  <a:lnTo>
                    <a:pt x="254" y="568"/>
                  </a:lnTo>
                  <a:lnTo>
                    <a:pt x="238" y="563"/>
                  </a:lnTo>
                  <a:lnTo>
                    <a:pt x="222" y="561"/>
                  </a:lnTo>
                  <a:lnTo>
                    <a:pt x="233" y="561"/>
                  </a:lnTo>
                  <a:lnTo>
                    <a:pt x="233" y="561"/>
                  </a:lnTo>
                  <a:lnTo>
                    <a:pt x="228" y="559"/>
                  </a:lnTo>
                  <a:lnTo>
                    <a:pt x="0" y="559"/>
                  </a:lnTo>
                  <a:lnTo>
                    <a:pt x="0" y="528"/>
                  </a:lnTo>
                  <a:lnTo>
                    <a:pt x="0" y="516"/>
                  </a:lnTo>
                  <a:lnTo>
                    <a:pt x="0" y="325"/>
                  </a:lnTo>
                  <a:lnTo>
                    <a:pt x="0" y="321"/>
                  </a:lnTo>
                  <a:lnTo>
                    <a:pt x="0" y="320"/>
                  </a:lnTo>
                  <a:lnTo>
                    <a:pt x="1" y="313"/>
                  </a:lnTo>
                  <a:lnTo>
                    <a:pt x="4" y="308"/>
                  </a:lnTo>
                  <a:lnTo>
                    <a:pt x="6" y="304"/>
                  </a:lnTo>
                  <a:lnTo>
                    <a:pt x="10" y="301"/>
                  </a:lnTo>
                  <a:lnTo>
                    <a:pt x="14" y="300"/>
                  </a:lnTo>
                  <a:lnTo>
                    <a:pt x="18" y="300"/>
                  </a:lnTo>
                  <a:lnTo>
                    <a:pt x="22" y="300"/>
                  </a:lnTo>
                  <a:lnTo>
                    <a:pt x="26" y="301"/>
                  </a:lnTo>
                  <a:lnTo>
                    <a:pt x="29" y="303"/>
                  </a:lnTo>
                  <a:lnTo>
                    <a:pt x="34" y="305"/>
                  </a:lnTo>
                  <a:lnTo>
                    <a:pt x="43" y="309"/>
                  </a:lnTo>
                  <a:lnTo>
                    <a:pt x="56" y="314"/>
                  </a:lnTo>
                  <a:lnTo>
                    <a:pt x="69" y="320"/>
                  </a:lnTo>
                  <a:lnTo>
                    <a:pt x="84" y="324"/>
                  </a:lnTo>
                  <a:lnTo>
                    <a:pt x="97" y="325"/>
                  </a:lnTo>
                  <a:lnTo>
                    <a:pt x="119" y="321"/>
                  </a:lnTo>
                  <a:lnTo>
                    <a:pt x="139" y="312"/>
                  </a:lnTo>
                  <a:lnTo>
                    <a:pt x="156" y="297"/>
                  </a:lnTo>
                  <a:lnTo>
                    <a:pt x="169" y="279"/>
                  </a:lnTo>
                  <a:lnTo>
                    <a:pt x="178" y="257"/>
                  </a:lnTo>
                  <a:lnTo>
                    <a:pt x="180" y="232"/>
                  </a:lnTo>
                  <a:lnTo>
                    <a:pt x="178" y="207"/>
                  </a:lnTo>
                  <a:lnTo>
                    <a:pt x="169" y="185"/>
                  </a:lnTo>
                  <a:lnTo>
                    <a:pt x="156" y="166"/>
                  </a:lnTo>
                  <a:lnTo>
                    <a:pt x="139" y="151"/>
                  </a:lnTo>
                  <a:lnTo>
                    <a:pt x="119" y="142"/>
                  </a:lnTo>
                  <a:lnTo>
                    <a:pt x="97" y="139"/>
                  </a:lnTo>
                  <a:lnTo>
                    <a:pt x="84" y="140"/>
                  </a:lnTo>
                  <a:lnTo>
                    <a:pt x="69" y="144"/>
                  </a:lnTo>
                  <a:lnTo>
                    <a:pt x="56" y="148"/>
                  </a:lnTo>
                  <a:lnTo>
                    <a:pt x="43" y="153"/>
                  </a:lnTo>
                  <a:lnTo>
                    <a:pt x="34" y="157"/>
                  </a:lnTo>
                  <a:lnTo>
                    <a:pt x="29" y="160"/>
                  </a:lnTo>
                  <a:lnTo>
                    <a:pt x="23" y="163"/>
                  </a:lnTo>
                  <a:lnTo>
                    <a:pt x="18" y="163"/>
                  </a:lnTo>
                  <a:lnTo>
                    <a:pt x="14" y="163"/>
                  </a:lnTo>
                  <a:lnTo>
                    <a:pt x="10" y="161"/>
                  </a:lnTo>
                  <a:lnTo>
                    <a:pt x="6" y="159"/>
                  </a:lnTo>
                  <a:lnTo>
                    <a:pt x="4" y="155"/>
                  </a:lnTo>
                  <a:lnTo>
                    <a:pt x="1" y="149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232"/>
            <p:cNvSpPr>
              <a:spLocks/>
            </p:cNvSpPr>
            <p:nvPr/>
          </p:nvSpPr>
          <p:spPr bwMode="auto">
            <a:xfrm>
              <a:off x="9810458" y="2364425"/>
              <a:ext cx="1628775" cy="1190625"/>
            </a:xfrm>
            <a:custGeom>
              <a:avLst/>
              <a:gdLst>
                <a:gd name="T0" fmla="*/ 589 w 1026"/>
                <a:gd name="T1" fmla="*/ 21 h 750"/>
                <a:gd name="T2" fmla="*/ 842 w 1026"/>
                <a:gd name="T3" fmla="*/ 331 h 750"/>
                <a:gd name="T4" fmla="*/ 846 w 1026"/>
                <a:gd name="T5" fmla="*/ 349 h 750"/>
                <a:gd name="T6" fmla="*/ 876 w 1026"/>
                <a:gd name="T7" fmla="*/ 375 h 750"/>
                <a:gd name="T8" fmla="*/ 912 w 1026"/>
                <a:gd name="T9" fmla="*/ 366 h 750"/>
                <a:gd name="T10" fmla="*/ 952 w 1026"/>
                <a:gd name="T11" fmla="*/ 352 h 750"/>
                <a:gd name="T12" fmla="*/ 1000 w 1026"/>
                <a:gd name="T13" fmla="*/ 365 h 750"/>
                <a:gd name="T14" fmla="*/ 1026 w 1026"/>
                <a:gd name="T15" fmla="*/ 423 h 750"/>
                <a:gd name="T16" fmla="*/ 1000 w 1026"/>
                <a:gd name="T17" fmla="*/ 482 h 750"/>
                <a:gd name="T18" fmla="*/ 952 w 1026"/>
                <a:gd name="T19" fmla="*/ 493 h 750"/>
                <a:gd name="T20" fmla="*/ 912 w 1026"/>
                <a:gd name="T21" fmla="*/ 480 h 750"/>
                <a:gd name="T22" fmla="*/ 876 w 1026"/>
                <a:gd name="T23" fmla="*/ 471 h 750"/>
                <a:gd name="T24" fmla="*/ 844 w 1026"/>
                <a:gd name="T25" fmla="*/ 497 h 750"/>
                <a:gd name="T26" fmla="*/ 842 w 1026"/>
                <a:gd name="T27" fmla="*/ 749 h 750"/>
                <a:gd name="T28" fmla="*/ 806 w 1026"/>
                <a:gd name="T29" fmla="*/ 749 h 750"/>
                <a:gd name="T30" fmla="*/ 692 w 1026"/>
                <a:gd name="T31" fmla="*/ 749 h 750"/>
                <a:gd name="T32" fmla="*/ 644 w 1026"/>
                <a:gd name="T33" fmla="*/ 750 h 750"/>
                <a:gd name="T34" fmla="*/ 618 w 1026"/>
                <a:gd name="T35" fmla="*/ 750 h 750"/>
                <a:gd name="T36" fmla="*/ 593 w 1026"/>
                <a:gd name="T37" fmla="*/ 730 h 750"/>
                <a:gd name="T38" fmla="*/ 598 w 1026"/>
                <a:gd name="T39" fmla="*/ 712 h 750"/>
                <a:gd name="T40" fmla="*/ 612 w 1026"/>
                <a:gd name="T41" fmla="*/ 677 h 750"/>
                <a:gd name="T42" fmla="*/ 615 w 1026"/>
                <a:gd name="T43" fmla="*/ 627 h 750"/>
                <a:gd name="T44" fmla="*/ 572 w 1026"/>
                <a:gd name="T45" fmla="*/ 576 h 750"/>
                <a:gd name="T46" fmla="*/ 500 w 1026"/>
                <a:gd name="T47" fmla="*/ 568 h 750"/>
                <a:gd name="T48" fmla="*/ 444 w 1026"/>
                <a:gd name="T49" fmla="*/ 607 h 750"/>
                <a:gd name="T50" fmla="*/ 433 w 1026"/>
                <a:gd name="T51" fmla="*/ 662 h 750"/>
                <a:gd name="T52" fmla="*/ 446 w 1026"/>
                <a:gd name="T53" fmla="*/ 703 h 750"/>
                <a:gd name="T54" fmla="*/ 455 w 1026"/>
                <a:gd name="T55" fmla="*/ 724 h 750"/>
                <a:gd name="T56" fmla="*/ 445 w 1026"/>
                <a:gd name="T57" fmla="*/ 746 h 750"/>
                <a:gd name="T58" fmla="*/ 216 w 1026"/>
                <a:gd name="T59" fmla="*/ 749 h 750"/>
                <a:gd name="T60" fmla="*/ 184 w 1026"/>
                <a:gd name="T61" fmla="*/ 509 h 750"/>
                <a:gd name="T62" fmla="*/ 163 w 1026"/>
                <a:gd name="T63" fmla="*/ 470 h 750"/>
                <a:gd name="T64" fmla="*/ 123 w 1026"/>
                <a:gd name="T65" fmla="*/ 471 h 750"/>
                <a:gd name="T66" fmla="*/ 88 w 1026"/>
                <a:gd name="T67" fmla="*/ 485 h 750"/>
                <a:gd name="T68" fmla="*/ 44 w 1026"/>
                <a:gd name="T69" fmla="*/ 487 h 750"/>
                <a:gd name="T70" fmla="*/ 4 w 1026"/>
                <a:gd name="T71" fmla="*/ 441 h 750"/>
                <a:gd name="T72" fmla="*/ 13 w 1026"/>
                <a:gd name="T73" fmla="*/ 375 h 750"/>
                <a:gd name="T74" fmla="*/ 64 w 1026"/>
                <a:gd name="T75" fmla="*/ 345 h 750"/>
                <a:gd name="T76" fmla="*/ 102 w 1026"/>
                <a:gd name="T77" fmla="*/ 356 h 750"/>
                <a:gd name="T78" fmla="*/ 137 w 1026"/>
                <a:gd name="T79" fmla="*/ 370 h 750"/>
                <a:gd name="T80" fmla="*/ 174 w 1026"/>
                <a:gd name="T81" fmla="*/ 357 h 750"/>
                <a:gd name="T82" fmla="*/ 184 w 1026"/>
                <a:gd name="T83" fmla="*/ 328 h 750"/>
                <a:gd name="T84" fmla="*/ 184 w 1026"/>
                <a:gd name="T85" fmla="*/ 179 h 750"/>
                <a:gd name="T86" fmla="*/ 499 w 1026"/>
                <a:gd name="T8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6" h="750">
                  <a:moveTo>
                    <a:pt x="530" y="0"/>
                  </a:moveTo>
                  <a:lnTo>
                    <a:pt x="560" y="6"/>
                  </a:lnTo>
                  <a:lnTo>
                    <a:pt x="589" y="21"/>
                  </a:lnTo>
                  <a:lnTo>
                    <a:pt x="842" y="178"/>
                  </a:lnTo>
                  <a:lnTo>
                    <a:pt x="842" y="327"/>
                  </a:lnTo>
                  <a:lnTo>
                    <a:pt x="842" y="331"/>
                  </a:lnTo>
                  <a:lnTo>
                    <a:pt x="842" y="334"/>
                  </a:lnTo>
                  <a:lnTo>
                    <a:pt x="842" y="334"/>
                  </a:lnTo>
                  <a:lnTo>
                    <a:pt x="846" y="349"/>
                  </a:lnTo>
                  <a:lnTo>
                    <a:pt x="852" y="362"/>
                  </a:lnTo>
                  <a:lnTo>
                    <a:pt x="863" y="372"/>
                  </a:lnTo>
                  <a:lnTo>
                    <a:pt x="876" y="375"/>
                  </a:lnTo>
                  <a:lnTo>
                    <a:pt x="889" y="375"/>
                  </a:lnTo>
                  <a:lnTo>
                    <a:pt x="903" y="370"/>
                  </a:lnTo>
                  <a:lnTo>
                    <a:pt x="912" y="366"/>
                  </a:lnTo>
                  <a:lnTo>
                    <a:pt x="924" y="361"/>
                  </a:lnTo>
                  <a:lnTo>
                    <a:pt x="938" y="356"/>
                  </a:lnTo>
                  <a:lnTo>
                    <a:pt x="952" y="352"/>
                  </a:lnTo>
                  <a:lnTo>
                    <a:pt x="962" y="351"/>
                  </a:lnTo>
                  <a:lnTo>
                    <a:pt x="983" y="355"/>
                  </a:lnTo>
                  <a:lnTo>
                    <a:pt x="1000" y="365"/>
                  </a:lnTo>
                  <a:lnTo>
                    <a:pt x="1013" y="381"/>
                  </a:lnTo>
                  <a:lnTo>
                    <a:pt x="1022" y="400"/>
                  </a:lnTo>
                  <a:lnTo>
                    <a:pt x="1026" y="423"/>
                  </a:lnTo>
                  <a:lnTo>
                    <a:pt x="1022" y="446"/>
                  </a:lnTo>
                  <a:lnTo>
                    <a:pt x="1013" y="466"/>
                  </a:lnTo>
                  <a:lnTo>
                    <a:pt x="1000" y="482"/>
                  </a:lnTo>
                  <a:lnTo>
                    <a:pt x="983" y="492"/>
                  </a:lnTo>
                  <a:lnTo>
                    <a:pt x="962" y="496"/>
                  </a:lnTo>
                  <a:lnTo>
                    <a:pt x="952" y="493"/>
                  </a:lnTo>
                  <a:lnTo>
                    <a:pt x="938" y="491"/>
                  </a:lnTo>
                  <a:lnTo>
                    <a:pt x="924" y="485"/>
                  </a:lnTo>
                  <a:lnTo>
                    <a:pt x="912" y="480"/>
                  </a:lnTo>
                  <a:lnTo>
                    <a:pt x="903" y="476"/>
                  </a:lnTo>
                  <a:lnTo>
                    <a:pt x="889" y="471"/>
                  </a:lnTo>
                  <a:lnTo>
                    <a:pt x="876" y="471"/>
                  </a:lnTo>
                  <a:lnTo>
                    <a:pt x="863" y="475"/>
                  </a:lnTo>
                  <a:lnTo>
                    <a:pt x="852" y="484"/>
                  </a:lnTo>
                  <a:lnTo>
                    <a:pt x="844" y="497"/>
                  </a:lnTo>
                  <a:lnTo>
                    <a:pt x="842" y="514"/>
                  </a:lnTo>
                  <a:lnTo>
                    <a:pt x="842" y="519"/>
                  </a:lnTo>
                  <a:lnTo>
                    <a:pt x="842" y="749"/>
                  </a:lnTo>
                  <a:lnTo>
                    <a:pt x="830" y="749"/>
                  </a:lnTo>
                  <a:lnTo>
                    <a:pt x="817" y="749"/>
                  </a:lnTo>
                  <a:lnTo>
                    <a:pt x="806" y="749"/>
                  </a:lnTo>
                  <a:lnTo>
                    <a:pt x="801" y="749"/>
                  </a:lnTo>
                  <a:lnTo>
                    <a:pt x="703" y="749"/>
                  </a:lnTo>
                  <a:lnTo>
                    <a:pt x="692" y="749"/>
                  </a:lnTo>
                  <a:lnTo>
                    <a:pt x="658" y="750"/>
                  </a:lnTo>
                  <a:lnTo>
                    <a:pt x="654" y="750"/>
                  </a:lnTo>
                  <a:lnTo>
                    <a:pt x="644" y="750"/>
                  </a:lnTo>
                  <a:lnTo>
                    <a:pt x="632" y="750"/>
                  </a:lnTo>
                  <a:lnTo>
                    <a:pt x="622" y="750"/>
                  </a:lnTo>
                  <a:lnTo>
                    <a:pt x="618" y="750"/>
                  </a:lnTo>
                  <a:lnTo>
                    <a:pt x="605" y="746"/>
                  </a:lnTo>
                  <a:lnTo>
                    <a:pt x="595" y="739"/>
                  </a:lnTo>
                  <a:lnTo>
                    <a:pt x="593" y="730"/>
                  </a:lnTo>
                  <a:lnTo>
                    <a:pt x="594" y="724"/>
                  </a:lnTo>
                  <a:lnTo>
                    <a:pt x="597" y="717"/>
                  </a:lnTo>
                  <a:lnTo>
                    <a:pt x="598" y="712"/>
                  </a:lnTo>
                  <a:lnTo>
                    <a:pt x="603" y="703"/>
                  </a:lnTo>
                  <a:lnTo>
                    <a:pt x="609" y="691"/>
                  </a:lnTo>
                  <a:lnTo>
                    <a:pt x="612" y="677"/>
                  </a:lnTo>
                  <a:lnTo>
                    <a:pt x="616" y="662"/>
                  </a:lnTo>
                  <a:lnTo>
                    <a:pt x="618" y="649"/>
                  </a:lnTo>
                  <a:lnTo>
                    <a:pt x="615" y="627"/>
                  </a:lnTo>
                  <a:lnTo>
                    <a:pt x="606" y="607"/>
                  </a:lnTo>
                  <a:lnTo>
                    <a:pt x="590" y="590"/>
                  </a:lnTo>
                  <a:lnTo>
                    <a:pt x="572" y="576"/>
                  </a:lnTo>
                  <a:lnTo>
                    <a:pt x="550" y="568"/>
                  </a:lnTo>
                  <a:lnTo>
                    <a:pt x="525" y="565"/>
                  </a:lnTo>
                  <a:lnTo>
                    <a:pt x="500" y="568"/>
                  </a:lnTo>
                  <a:lnTo>
                    <a:pt x="478" y="576"/>
                  </a:lnTo>
                  <a:lnTo>
                    <a:pt x="459" y="590"/>
                  </a:lnTo>
                  <a:lnTo>
                    <a:pt x="444" y="607"/>
                  </a:lnTo>
                  <a:lnTo>
                    <a:pt x="434" y="627"/>
                  </a:lnTo>
                  <a:lnTo>
                    <a:pt x="432" y="649"/>
                  </a:lnTo>
                  <a:lnTo>
                    <a:pt x="433" y="662"/>
                  </a:lnTo>
                  <a:lnTo>
                    <a:pt x="437" y="677"/>
                  </a:lnTo>
                  <a:lnTo>
                    <a:pt x="441" y="691"/>
                  </a:lnTo>
                  <a:lnTo>
                    <a:pt x="446" y="703"/>
                  </a:lnTo>
                  <a:lnTo>
                    <a:pt x="451" y="712"/>
                  </a:lnTo>
                  <a:lnTo>
                    <a:pt x="453" y="717"/>
                  </a:lnTo>
                  <a:lnTo>
                    <a:pt x="455" y="724"/>
                  </a:lnTo>
                  <a:lnTo>
                    <a:pt x="457" y="730"/>
                  </a:lnTo>
                  <a:lnTo>
                    <a:pt x="454" y="739"/>
                  </a:lnTo>
                  <a:lnTo>
                    <a:pt x="445" y="746"/>
                  </a:lnTo>
                  <a:lnTo>
                    <a:pt x="432" y="750"/>
                  </a:lnTo>
                  <a:lnTo>
                    <a:pt x="339" y="750"/>
                  </a:lnTo>
                  <a:lnTo>
                    <a:pt x="216" y="749"/>
                  </a:lnTo>
                  <a:lnTo>
                    <a:pt x="184" y="749"/>
                  </a:lnTo>
                  <a:lnTo>
                    <a:pt x="184" y="514"/>
                  </a:lnTo>
                  <a:lnTo>
                    <a:pt x="184" y="509"/>
                  </a:lnTo>
                  <a:lnTo>
                    <a:pt x="182" y="493"/>
                  </a:lnTo>
                  <a:lnTo>
                    <a:pt x="174" y="480"/>
                  </a:lnTo>
                  <a:lnTo>
                    <a:pt x="163" y="470"/>
                  </a:lnTo>
                  <a:lnTo>
                    <a:pt x="152" y="466"/>
                  </a:lnTo>
                  <a:lnTo>
                    <a:pt x="137" y="466"/>
                  </a:lnTo>
                  <a:lnTo>
                    <a:pt x="123" y="471"/>
                  </a:lnTo>
                  <a:lnTo>
                    <a:pt x="114" y="475"/>
                  </a:lnTo>
                  <a:lnTo>
                    <a:pt x="102" y="480"/>
                  </a:lnTo>
                  <a:lnTo>
                    <a:pt x="88" y="485"/>
                  </a:lnTo>
                  <a:lnTo>
                    <a:pt x="74" y="489"/>
                  </a:lnTo>
                  <a:lnTo>
                    <a:pt x="64" y="491"/>
                  </a:lnTo>
                  <a:lnTo>
                    <a:pt x="44" y="487"/>
                  </a:lnTo>
                  <a:lnTo>
                    <a:pt x="26" y="476"/>
                  </a:lnTo>
                  <a:lnTo>
                    <a:pt x="13" y="461"/>
                  </a:lnTo>
                  <a:lnTo>
                    <a:pt x="4" y="441"/>
                  </a:lnTo>
                  <a:lnTo>
                    <a:pt x="0" y="419"/>
                  </a:lnTo>
                  <a:lnTo>
                    <a:pt x="4" y="395"/>
                  </a:lnTo>
                  <a:lnTo>
                    <a:pt x="13" y="375"/>
                  </a:lnTo>
                  <a:lnTo>
                    <a:pt x="26" y="360"/>
                  </a:lnTo>
                  <a:lnTo>
                    <a:pt x="44" y="349"/>
                  </a:lnTo>
                  <a:lnTo>
                    <a:pt x="64" y="345"/>
                  </a:lnTo>
                  <a:lnTo>
                    <a:pt x="74" y="348"/>
                  </a:lnTo>
                  <a:lnTo>
                    <a:pt x="88" y="351"/>
                  </a:lnTo>
                  <a:lnTo>
                    <a:pt x="102" y="356"/>
                  </a:lnTo>
                  <a:lnTo>
                    <a:pt x="114" y="361"/>
                  </a:lnTo>
                  <a:lnTo>
                    <a:pt x="123" y="365"/>
                  </a:lnTo>
                  <a:lnTo>
                    <a:pt x="137" y="370"/>
                  </a:lnTo>
                  <a:lnTo>
                    <a:pt x="152" y="370"/>
                  </a:lnTo>
                  <a:lnTo>
                    <a:pt x="163" y="366"/>
                  </a:lnTo>
                  <a:lnTo>
                    <a:pt x="174" y="357"/>
                  </a:lnTo>
                  <a:lnTo>
                    <a:pt x="182" y="344"/>
                  </a:lnTo>
                  <a:lnTo>
                    <a:pt x="184" y="328"/>
                  </a:lnTo>
                  <a:lnTo>
                    <a:pt x="184" y="328"/>
                  </a:lnTo>
                  <a:lnTo>
                    <a:pt x="184" y="326"/>
                  </a:lnTo>
                  <a:lnTo>
                    <a:pt x="184" y="322"/>
                  </a:lnTo>
                  <a:lnTo>
                    <a:pt x="184" y="179"/>
                  </a:lnTo>
                  <a:lnTo>
                    <a:pt x="440" y="21"/>
                  </a:lnTo>
                  <a:lnTo>
                    <a:pt x="468" y="6"/>
                  </a:lnTo>
                  <a:lnTo>
                    <a:pt x="499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234"/>
            <p:cNvSpPr>
              <a:spLocks/>
            </p:cNvSpPr>
            <p:nvPr/>
          </p:nvSpPr>
          <p:spPr bwMode="auto">
            <a:xfrm>
              <a:off x="9810458" y="4686938"/>
              <a:ext cx="1639888" cy="1019175"/>
            </a:xfrm>
            <a:custGeom>
              <a:avLst/>
              <a:gdLst>
                <a:gd name="T0" fmla="*/ 692 w 1033"/>
                <a:gd name="T1" fmla="*/ 0 h 642"/>
                <a:gd name="T2" fmla="*/ 847 w 1033"/>
                <a:gd name="T3" fmla="*/ 236 h 642"/>
                <a:gd name="T4" fmla="*/ 857 w 1033"/>
                <a:gd name="T5" fmla="*/ 271 h 642"/>
                <a:gd name="T6" fmla="*/ 895 w 1033"/>
                <a:gd name="T7" fmla="*/ 286 h 642"/>
                <a:gd name="T8" fmla="*/ 931 w 1033"/>
                <a:gd name="T9" fmla="*/ 271 h 642"/>
                <a:gd name="T10" fmla="*/ 969 w 1033"/>
                <a:gd name="T11" fmla="*/ 261 h 642"/>
                <a:gd name="T12" fmla="*/ 1021 w 1033"/>
                <a:gd name="T13" fmla="*/ 291 h 642"/>
                <a:gd name="T14" fmla="*/ 1030 w 1033"/>
                <a:gd name="T15" fmla="*/ 356 h 642"/>
                <a:gd name="T16" fmla="*/ 990 w 1033"/>
                <a:gd name="T17" fmla="*/ 402 h 642"/>
                <a:gd name="T18" fmla="*/ 945 w 1033"/>
                <a:gd name="T19" fmla="*/ 401 h 642"/>
                <a:gd name="T20" fmla="*/ 910 w 1033"/>
                <a:gd name="T21" fmla="*/ 387 h 642"/>
                <a:gd name="T22" fmla="*/ 869 w 1033"/>
                <a:gd name="T23" fmla="*/ 385 h 642"/>
                <a:gd name="T24" fmla="*/ 848 w 1033"/>
                <a:gd name="T25" fmla="*/ 424 h 642"/>
                <a:gd name="T26" fmla="*/ 847 w 1033"/>
                <a:gd name="T27" fmla="*/ 430 h 642"/>
                <a:gd name="T28" fmla="*/ 404 w 1033"/>
                <a:gd name="T29" fmla="*/ 642 h 642"/>
                <a:gd name="T30" fmla="*/ 256 w 1033"/>
                <a:gd name="T31" fmla="*/ 642 h 642"/>
                <a:gd name="T32" fmla="*/ 186 w 1033"/>
                <a:gd name="T33" fmla="*/ 430 h 642"/>
                <a:gd name="T34" fmla="*/ 186 w 1033"/>
                <a:gd name="T35" fmla="*/ 424 h 642"/>
                <a:gd name="T36" fmla="*/ 165 w 1033"/>
                <a:gd name="T37" fmla="*/ 387 h 642"/>
                <a:gd name="T38" fmla="*/ 123 w 1033"/>
                <a:gd name="T39" fmla="*/ 387 h 642"/>
                <a:gd name="T40" fmla="*/ 89 w 1033"/>
                <a:gd name="T41" fmla="*/ 401 h 642"/>
                <a:gd name="T42" fmla="*/ 44 w 1033"/>
                <a:gd name="T43" fmla="*/ 402 h 642"/>
                <a:gd name="T44" fmla="*/ 4 w 1033"/>
                <a:gd name="T45" fmla="*/ 356 h 642"/>
                <a:gd name="T46" fmla="*/ 13 w 1033"/>
                <a:gd name="T47" fmla="*/ 291 h 642"/>
                <a:gd name="T48" fmla="*/ 64 w 1033"/>
                <a:gd name="T49" fmla="*/ 261 h 642"/>
                <a:gd name="T50" fmla="*/ 102 w 1033"/>
                <a:gd name="T51" fmla="*/ 271 h 642"/>
                <a:gd name="T52" fmla="*/ 137 w 1033"/>
                <a:gd name="T53" fmla="*/ 286 h 642"/>
                <a:gd name="T54" fmla="*/ 175 w 1033"/>
                <a:gd name="T55" fmla="*/ 271 h 642"/>
                <a:gd name="T56" fmla="*/ 186 w 1033"/>
                <a:gd name="T57" fmla="*/ 236 h 642"/>
                <a:gd name="T58" fmla="*/ 211 w 1033"/>
                <a:gd name="T59" fmla="*/ 0 h 642"/>
                <a:gd name="T60" fmla="*/ 326 w 1033"/>
                <a:gd name="T61" fmla="*/ 0 h 642"/>
                <a:gd name="T62" fmla="*/ 395 w 1033"/>
                <a:gd name="T63" fmla="*/ 0 h 642"/>
                <a:gd name="T64" fmla="*/ 428 w 1033"/>
                <a:gd name="T65" fmla="*/ 0 h 642"/>
                <a:gd name="T66" fmla="*/ 454 w 1033"/>
                <a:gd name="T67" fmla="*/ 10 h 642"/>
                <a:gd name="T68" fmla="*/ 453 w 1033"/>
                <a:gd name="T69" fmla="*/ 32 h 642"/>
                <a:gd name="T70" fmla="*/ 441 w 1033"/>
                <a:gd name="T71" fmla="*/ 59 h 642"/>
                <a:gd name="T72" fmla="*/ 432 w 1033"/>
                <a:gd name="T73" fmla="*/ 100 h 642"/>
                <a:gd name="T74" fmla="*/ 459 w 1033"/>
                <a:gd name="T75" fmla="*/ 160 h 642"/>
                <a:gd name="T76" fmla="*/ 525 w 1033"/>
                <a:gd name="T77" fmla="*/ 186 h 642"/>
                <a:gd name="T78" fmla="*/ 592 w 1033"/>
                <a:gd name="T79" fmla="*/ 160 h 642"/>
                <a:gd name="T80" fmla="*/ 619 w 1033"/>
                <a:gd name="T81" fmla="*/ 100 h 642"/>
                <a:gd name="T82" fmla="*/ 609 w 1033"/>
                <a:gd name="T83" fmla="*/ 59 h 642"/>
                <a:gd name="T84" fmla="*/ 597 w 1033"/>
                <a:gd name="T85" fmla="*/ 32 h 642"/>
                <a:gd name="T86" fmla="*/ 597 w 1033"/>
                <a:gd name="T87" fmla="*/ 10 h 642"/>
                <a:gd name="T88" fmla="*/ 619 w 1033"/>
                <a:gd name="T89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33" h="642">
                  <a:moveTo>
                    <a:pt x="619" y="0"/>
                  </a:moveTo>
                  <a:lnTo>
                    <a:pt x="623" y="0"/>
                  </a:lnTo>
                  <a:lnTo>
                    <a:pt x="692" y="0"/>
                  </a:lnTo>
                  <a:lnTo>
                    <a:pt x="817" y="0"/>
                  </a:lnTo>
                  <a:lnTo>
                    <a:pt x="847" y="0"/>
                  </a:lnTo>
                  <a:lnTo>
                    <a:pt x="847" y="236"/>
                  </a:lnTo>
                  <a:lnTo>
                    <a:pt x="847" y="241"/>
                  </a:lnTo>
                  <a:lnTo>
                    <a:pt x="851" y="258"/>
                  </a:lnTo>
                  <a:lnTo>
                    <a:pt x="857" y="271"/>
                  </a:lnTo>
                  <a:lnTo>
                    <a:pt x="869" y="280"/>
                  </a:lnTo>
                  <a:lnTo>
                    <a:pt x="881" y="286"/>
                  </a:lnTo>
                  <a:lnTo>
                    <a:pt x="895" y="286"/>
                  </a:lnTo>
                  <a:lnTo>
                    <a:pt x="910" y="280"/>
                  </a:lnTo>
                  <a:lnTo>
                    <a:pt x="919" y="277"/>
                  </a:lnTo>
                  <a:lnTo>
                    <a:pt x="931" y="271"/>
                  </a:lnTo>
                  <a:lnTo>
                    <a:pt x="945" y="266"/>
                  </a:lnTo>
                  <a:lnTo>
                    <a:pt x="958" y="262"/>
                  </a:lnTo>
                  <a:lnTo>
                    <a:pt x="969" y="261"/>
                  </a:lnTo>
                  <a:lnTo>
                    <a:pt x="990" y="265"/>
                  </a:lnTo>
                  <a:lnTo>
                    <a:pt x="1007" y="274"/>
                  </a:lnTo>
                  <a:lnTo>
                    <a:pt x="1021" y="291"/>
                  </a:lnTo>
                  <a:lnTo>
                    <a:pt x="1030" y="311"/>
                  </a:lnTo>
                  <a:lnTo>
                    <a:pt x="1033" y="333"/>
                  </a:lnTo>
                  <a:lnTo>
                    <a:pt x="1030" y="356"/>
                  </a:lnTo>
                  <a:lnTo>
                    <a:pt x="1021" y="376"/>
                  </a:lnTo>
                  <a:lnTo>
                    <a:pt x="1007" y="392"/>
                  </a:lnTo>
                  <a:lnTo>
                    <a:pt x="990" y="402"/>
                  </a:lnTo>
                  <a:lnTo>
                    <a:pt x="969" y="406"/>
                  </a:lnTo>
                  <a:lnTo>
                    <a:pt x="958" y="405"/>
                  </a:lnTo>
                  <a:lnTo>
                    <a:pt x="945" y="401"/>
                  </a:lnTo>
                  <a:lnTo>
                    <a:pt x="931" y="396"/>
                  </a:lnTo>
                  <a:lnTo>
                    <a:pt x="919" y="390"/>
                  </a:lnTo>
                  <a:lnTo>
                    <a:pt x="910" y="387"/>
                  </a:lnTo>
                  <a:lnTo>
                    <a:pt x="895" y="381"/>
                  </a:lnTo>
                  <a:lnTo>
                    <a:pt x="881" y="381"/>
                  </a:lnTo>
                  <a:lnTo>
                    <a:pt x="869" y="385"/>
                  </a:lnTo>
                  <a:lnTo>
                    <a:pt x="859" y="394"/>
                  </a:lnTo>
                  <a:lnTo>
                    <a:pt x="851" y="407"/>
                  </a:lnTo>
                  <a:lnTo>
                    <a:pt x="848" y="424"/>
                  </a:lnTo>
                  <a:lnTo>
                    <a:pt x="847" y="424"/>
                  </a:lnTo>
                  <a:lnTo>
                    <a:pt x="847" y="426"/>
                  </a:lnTo>
                  <a:lnTo>
                    <a:pt x="847" y="430"/>
                  </a:lnTo>
                  <a:lnTo>
                    <a:pt x="847" y="642"/>
                  </a:lnTo>
                  <a:lnTo>
                    <a:pt x="459" y="642"/>
                  </a:lnTo>
                  <a:lnTo>
                    <a:pt x="404" y="642"/>
                  </a:lnTo>
                  <a:lnTo>
                    <a:pt x="352" y="642"/>
                  </a:lnTo>
                  <a:lnTo>
                    <a:pt x="302" y="642"/>
                  </a:lnTo>
                  <a:lnTo>
                    <a:pt x="256" y="642"/>
                  </a:lnTo>
                  <a:lnTo>
                    <a:pt x="217" y="642"/>
                  </a:lnTo>
                  <a:lnTo>
                    <a:pt x="186" y="642"/>
                  </a:lnTo>
                  <a:lnTo>
                    <a:pt x="186" y="430"/>
                  </a:lnTo>
                  <a:lnTo>
                    <a:pt x="186" y="426"/>
                  </a:lnTo>
                  <a:lnTo>
                    <a:pt x="186" y="424"/>
                  </a:lnTo>
                  <a:lnTo>
                    <a:pt x="186" y="424"/>
                  </a:lnTo>
                  <a:lnTo>
                    <a:pt x="182" y="407"/>
                  </a:lnTo>
                  <a:lnTo>
                    <a:pt x="175" y="396"/>
                  </a:lnTo>
                  <a:lnTo>
                    <a:pt x="165" y="387"/>
                  </a:lnTo>
                  <a:lnTo>
                    <a:pt x="152" y="381"/>
                  </a:lnTo>
                  <a:lnTo>
                    <a:pt x="137" y="381"/>
                  </a:lnTo>
                  <a:lnTo>
                    <a:pt x="123" y="387"/>
                  </a:lnTo>
                  <a:lnTo>
                    <a:pt x="115" y="390"/>
                  </a:lnTo>
                  <a:lnTo>
                    <a:pt x="102" y="396"/>
                  </a:lnTo>
                  <a:lnTo>
                    <a:pt x="89" y="401"/>
                  </a:lnTo>
                  <a:lnTo>
                    <a:pt x="74" y="405"/>
                  </a:lnTo>
                  <a:lnTo>
                    <a:pt x="64" y="406"/>
                  </a:lnTo>
                  <a:lnTo>
                    <a:pt x="44" y="402"/>
                  </a:lnTo>
                  <a:lnTo>
                    <a:pt x="26" y="392"/>
                  </a:lnTo>
                  <a:lnTo>
                    <a:pt x="13" y="376"/>
                  </a:lnTo>
                  <a:lnTo>
                    <a:pt x="4" y="356"/>
                  </a:lnTo>
                  <a:lnTo>
                    <a:pt x="0" y="333"/>
                  </a:lnTo>
                  <a:lnTo>
                    <a:pt x="4" y="311"/>
                  </a:lnTo>
                  <a:lnTo>
                    <a:pt x="13" y="291"/>
                  </a:lnTo>
                  <a:lnTo>
                    <a:pt x="26" y="275"/>
                  </a:lnTo>
                  <a:lnTo>
                    <a:pt x="44" y="265"/>
                  </a:lnTo>
                  <a:lnTo>
                    <a:pt x="64" y="261"/>
                  </a:lnTo>
                  <a:lnTo>
                    <a:pt x="74" y="262"/>
                  </a:lnTo>
                  <a:lnTo>
                    <a:pt x="89" y="266"/>
                  </a:lnTo>
                  <a:lnTo>
                    <a:pt x="102" y="271"/>
                  </a:lnTo>
                  <a:lnTo>
                    <a:pt x="114" y="277"/>
                  </a:lnTo>
                  <a:lnTo>
                    <a:pt x="123" y="280"/>
                  </a:lnTo>
                  <a:lnTo>
                    <a:pt x="137" y="286"/>
                  </a:lnTo>
                  <a:lnTo>
                    <a:pt x="152" y="286"/>
                  </a:lnTo>
                  <a:lnTo>
                    <a:pt x="165" y="280"/>
                  </a:lnTo>
                  <a:lnTo>
                    <a:pt x="175" y="271"/>
                  </a:lnTo>
                  <a:lnTo>
                    <a:pt x="183" y="258"/>
                  </a:lnTo>
                  <a:lnTo>
                    <a:pt x="186" y="241"/>
                  </a:lnTo>
                  <a:lnTo>
                    <a:pt x="186" y="236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326" y="0"/>
                  </a:lnTo>
                  <a:lnTo>
                    <a:pt x="336" y="0"/>
                  </a:lnTo>
                  <a:lnTo>
                    <a:pt x="391" y="0"/>
                  </a:lnTo>
                  <a:lnTo>
                    <a:pt x="395" y="0"/>
                  </a:lnTo>
                  <a:lnTo>
                    <a:pt x="406" y="0"/>
                  </a:lnTo>
                  <a:lnTo>
                    <a:pt x="417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45" y="3"/>
                  </a:lnTo>
                  <a:lnTo>
                    <a:pt x="454" y="10"/>
                  </a:lnTo>
                  <a:lnTo>
                    <a:pt x="457" y="19"/>
                  </a:lnTo>
                  <a:lnTo>
                    <a:pt x="455" y="25"/>
                  </a:lnTo>
                  <a:lnTo>
                    <a:pt x="453" y="32"/>
                  </a:lnTo>
                  <a:lnTo>
                    <a:pt x="451" y="37"/>
                  </a:lnTo>
                  <a:lnTo>
                    <a:pt x="446" y="46"/>
                  </a:lnTo>
                  <a:lnTo>
                    <a:pt x="441" y="59"/>
                  </a:lnTo>
                  <a:lnTo>
                    <a:pt x="437" y="74"/>
                  </a:lnTo>
                  <a:lnTo>
                    <a:pt x="433" y="88"/>
                  </a:lnTo>
                  <a:lnTo>
                    <a:pt x="432" y="100"/>
                  </a:lnTo>
                  <a:lnTo>
                    <a:pt x="434" y="123"/>
                  </a:lnTo>
                  <a:lnTo>
                    <a:pt x="444" y="143"/>
                  </a:lnTo>
                  <a:lnTo>
                    <a:pt x="459" y="160"/>
                  </a:lnTo>
                  <a:lnTo>
                    <a:pt x="478" y="174"/>
                  </a:lnTo>
                  <a:lnTo>
                    <a:pt x="500" y="182"/>
                  </a:lnTo>
                  <a:lnTo>
                    <a:pt x="525" y="186"/>
                  </a:lnTo>
                  <a:lnTo>
                    <a:pt x="550" y="182"/>
                  </a:lnTo>
                  <a:lnTo>
                    <a:pt x="573" y="174"/>
                  </a:lnTo>
                  <a:lnTo>
                    <a:pt x="592" y="160"/>
                  </a:lnTo>
                  <a:lnTo>
                    <a:pt x="606" y="143"/>
                  </a:lnTo>
                  <a:lnTo>
                    <a:pt x="616" y="123"/>
                  </a:lnTo>
                  <a:lnTo>
                    <a:pt x="619" y="100"/>
                  </a:lnTo>
                  <a:lnTo>
                    <a:pt x="618" y="88"/>
                  </a:lnTo>
                  <a:lnTo>
                    <a:pt x="614" y="74"/>
                  </a:lnTo>
                  <a:lnTo>
                    <a:pt x="609" y="59"/>
                  </a:lnTo>
                  <a:lnTo>
                    <a:pt x="605" y="46"/>
                  </a:lnTo>
                  <a:lnTo>
                    <a:pt x="599" y="37"/>
                  </a:lnTo>
                  <a:lnTo>
                    <a:pt x="597" y="32"/>
                  </a:lnTo>
                  <a:lnTo>
                    <a:pt x="595" y="25"/>
                  </a:lnTo>
                  <a:lnTo>
                    <a:pt x="594" y="19"/>
                  </a:lnTo>
                  <a:lnTo>
                    <a:pt x="597" y="10"/>
                  </a:lnTo>
                  <a:lnTo>
                    <a:pt x="606" y="3"/>
                  </a:lnTo>
                  <a:lnTo>
                    <a:pt x="61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236"/>
            <p:cNvSpPr>
              <a:spLocks/>
            </p:cNvSpPr>
            <p:nvPr/>
          </p:nvSpPr>
          <p:spPr bwMode="auto">
            <a:xfrm>
              <a:off x="9819983" y="3299463"/>
              <a:ext cx="1624013" cy="1655763"/>
            </a:xfrm>
            <a:custGeom>
              <a:avLst/>
              <a:gdLst>
                <a:gd name="T0" fmla="*/ 559 w 1023"/>
                <a:gd name="T1" fmla="*/ 9 h 1043"/>
                <a:gd name="T2" fmla="*/ 593 w 1023"/>
                <a:gd name="T3" fmla="*/ 52 h 1043"/>
                <a:gd name="T4" fmla="*/ 591 w 1023"/>
                <a:gd name="T5" fmla="*/ 97 h 1043"/>
                <a:gd name="T6" fmla="*/ 576 w 1023"/>
                <a:gd name="T7" fmla="*/ 131 h 1043"/>
                <a:gd name="T8" fmla="*/ 575 w 1023"/>
                <a:gd name="T9" fmla="*/ 160 h 1043"/>
                <a:gd name="T10" fmla="*/ 610 w 1023"/>
                <a:gd name="T11" fmla="*/ 179 h 1043"/>
                <a:gd name="T12" fmla="*/ 842 w 1023"/>
                <a:gd name="T13" fmla="*/ 233 h 1043"/>
                <a:gd name="T14" fmla="*/ 842 w 1023"/>
                <a:gd name="T15" fmla="*/ 440 h 1043"/>
                <a:gd name="T16" fmla="*/ 842 w 1023"/>
                <a:gd name="T17" fmla="*/ 440 h 1043"/>
                <a:gd name="T18" fmla="*/ 862 w 1023"/>
                <a:gd name="T19" fmla="*/ 475 h 1043"/>
                <a:gd name="T20" fmla="*/ 891 w 1023"/>
                <a:gd name="T21" fmla="*/ 472 h 1043"/>
                <a:gd name="T22" fmla="*/ 917 w 1023"/>
                <a:gd name="T23" fmla="*/ 458 h 1043"/>
                <a:gd name="T24" fmla="*/ 951 w 1023"/>
                <a:gd name="T25" fmla="*/ 449 h 1043"/>
                <a:gd name="T26" fmla="*/ 1002 w 1023"/>
                <a:gd name="T27" fmla="*/ 472 h 1043"/>
                <a:gd name="T28" fmla="*/ 1023 w 1023"/>
                <a:gd name="T29" fmla="*/ 530 h 1043"/>
                <a:gd name="T30" fmla="*/ 1002 w 1023"/>
                <a:gd name="T31" fmla="*/ 586 h 1043"/>
                <a:gd name="T32" fmla="*/ 951 w 1023"/>
                <a:gd name="T33" fmla="*/ 611 h 1043"/>
                <a:gd name="T34" fmla="*/ 912 w 1023"/>
                <a:gd name="T35" fmla="*/ 601 h 1043"/>
                <a:gd name="T36" fmla="*/ 888 w 1023"/>
                <a:gd name="T37" fmla="*/ 590 h 1043"/>
                <a:gd name="T38" fmla="*/ 853 w 1023"/>
                <a:gd name="T39" fmla="*/ 594 h 1043"/>
                <a:gd name="T40" fmla="*/ 842 w 1023"/>
                <a:gd name="T41" fmla="*/ 624 h 1043"/>
                <a:gd name="T42" fmla="*/ 610 w 1023"/>
                <a:gd name="T43" fmla="*/ 852 h 1043"/>
                <a:gd name="T44" fmla="*/ 575 w 1023"/>
                <a:gd name="T45" fmla="*/ 872 h 1043"/>
                <a:gd name="T46" fmla="*/ 576 w 1023"/>
                <a:gd name="T47" fmla="*/ 901 h 1043"/>
                <a:gd name="T48" fmla="*/ 591 w 1023"/>
                <a:gd name="T49" fmla="*/ 931 h 1043"/>
                <a:gd name="T50" fmla="*/ 601 w 1023"/>
                <a:gd name="T51" fmla="*/ 966 h 1043"/>
                <a:gd name="T52" fmla="*/ 578 w 1023"/>
                <a:gd name="T53" fmla="*/ 1020 h 1043"/>
                <a:gd name="T54" fmla="*/ 520 w 1023"/>
                <a:gd name="T55" fmla="*/ 1043 h 1043"/>
                <a:gd name="T56" fmla="*/ 462 w 1023"/>
                <a:gd name="T57" fmla="*/ 1020 h 1043"/>
                <a:gd name="T58" fmla="*/ 439 w 1023"/>
                <a:gd name="T59" fmla="*/ 966 h 1043"/>
                <a:gd name="T60" fmla="*/ 449 w 1023"/>
                <a:gd name="T61" fmla="*/ 931 h 1043"/>
                <a:gd name="T62" fmla="*/ 462 w 1023"/>
                <a:gd name="T63" fmla="*/ 901 h 1043"/>
                <a:gd name="T64" fmla="*/ 465 w 1023"/>
                <a:gd name="T65" fmla="*/ 872 h 1043"/>
                <a:gd name="T66" fmla="*/ 430 w 1023"/>
                <a:gd name="T67" fmla="*/ 852 h 1043"/>
                <a:gd name="T68" fmla="*/ 430 w 1023"/>
                <a:gd name="T69" fmla="*/ 852 h 1043"/>
                <a:gd name="T70" fmla="*/ 181 w 1023"/>
                <a:gd name="T71" fmla="*/ 848 h 1043"/>
                <a:gd name="T72" fmla="*/ 181 w 1023"/>
                <a:gd name="T73" fmla="*/ 813 h 1043"/>
                <a:gd name="T74" fmla="*/ 181 w 1023"/>
                <a:gd name="T75" fmla="*/ 616 h 1043"/>
                <a:gd name="T76" fmla="*/ 177 w 1023"/>
                <a:gd name="T77" fmla="*/ 605 h 1043"/>
                <a:gd name="T78" fmla="*/ 148 w 1023"/>
                <a:gd name="T79" fmla="*/ 581 h 1043"/>
                <a:gd name="T80" fmla="*/ 126 w 1023"/>
                <a:gd name="T81" fmla="*/ 590 h 1043"/>
                <a:gd name="T82" fmla="*/ 95 w 1023"/>
                <a:gd name="T83" fmla="*/ 606 h 1043"/>
                <a:gd name="T84" fmla="*/ 54 w 1023"/>
                <a:gd name="T85" fmla="*/ 607 h 1043"/>
                <a:gd name="T86" fmla="*/ 10 w 1023"/>
                <a:gd name="T87" fmla="*/ 571 h 1043"/>
                <a:gd name="T88" fmla="*/ 3 w 1023"/>
                <a:gd name="T89" fmla="*/ 508 h 1043"/>
                <a:gd name="T90" fmla="*/ 36 w 1023"/>
                <a:gd name="T91" fmla="*/ 459 h 1043"/>
                <a:gd name="T92" fmla="*/ 83 w 1023"/>
                <a:gd name="T93" fmla="*/ 450 h 1043"/>
                <a:gd name="T94" fmla="*/ 117 w 1023"/>
                <a:gd name="T95" fmla="*/ 465 h 1043"/>
                <a:gd name="T96" fmla="*/ 135 w 1023"/>
                <a:gd name="T97" fmla="*/ 474 h 1043"/>
                <a:gd name="T98" fmla="*/ 171 w 1023"/>
                <a:gd name="T99" fmla="*/ 467 h 1043"/>
                <a:gd name="T100" fmla="*/ 181 w 1023"/>
                <a:gd name="T101" fmla="*/ 436 h 1043"/>
                <a:gd name="T102" fmla="*/ 181 w 1023"/>
                <a:gd name="T103" fmla="*/ 241 h 1043"/>
                <a:gd name="T104" fmla="*/ 181 w 1023"/>
                <a:gd name="T105" fmla="*/ 208 h 1043"/>
                <a:gd name="T106" fmla="*/ 180 w 1023"/>
                <a:gd name="T107" fmla="*/ 179 h 1043"/>
                <a:gd name="T108" fmla="*/ 432 w 1023"/>
                <a:gd name="T109" fmla="*/ 181 h 1043"/>
                <a:gd name="T110" fmla="*/ 445 w 1023"/>
                <a:gd name="T111" fmla="*/ 177 h 1043"/>
                <a:gd name="T112" fmla="*/ 468 w 1023"/>
                <a:gd name="T113" fmla="*/ 148 h 1043"/>
                <a:gd name="T114" fmla="*/ 459 w 1023"/>
                <a:gd name="T115" fmla="*/ 123 h 1043"/>
                <a:gd name="T116" fmla="*/ 445 w 1023"/>
                <a:gd name="T117" fmla="*/ 84 h 1043"/>
                <a:gd name="T118" fmla="*/ 453 w 1023"/>
                <a:gd name="T119" fmla="*/ 35 h 1043"/>
                <a:gd name="T120" fmla="*/ 499 w 1023"/>
                <a:gd name="T121" fmla="*/ 2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43">
                  <a:moveTo>
                    <a:pt x="520" y="0"/>
                  </a:moveTo>
                  <a:lnTo>
                    <a:pt x="541" y="2"/>
                  </a:lnTo>
                  <a:lnTo>
                    <a:pt x="559" y="9"/>
                  </a:lnTo>
                  <a:lnTo>
                    <a:pt x="575" y="21"/>
                  </a:lnTo>
                  <a:lnTo>
                    <a:pt x="586" y="35"/>
                  </a:lnTo>
                  <a:lnTo>
                    <a:pt x="593" y="52"/>
                  </a:lnTo>
                  <a:lnTo>
                    <a:pt x="596" y="72"/>
                  </a:lnTo>
                  <a:lnTo>
                    <a:pt x="595" y="84"/>
                  </a:lnTo>
                  <a:lnTo>
                    <a:pt x="591" y="97"/>
                  </a:lnTo>
                  <a:lnTo>
                    <a:pt x="586" y="111"/>
                  </a:lnTo>
                  <a:lnTo>
                    <a:pt x="580" y="123"/>
                  </a:lnTo>
                  <a:lnTo>
                    <a:pt x="576" y="131"/>
                  </a:lnTo>
                  <a:lnTo>
                    <a:pt x="575" y="133"/>
                  </a:lnTo>
                  <a:lnTo>
                    <a:pt x="572" y="148"/>
                  </a:lnTo>
                  <a:lnTo>
                    <a:pt x="575" y="160"/>
                  </a:lnTo>
                  <a:lnTo>
                    <a:pt x="583" y="170"/>
                  </a:lnTo>
                  <a:lnTo>
                    <a:pt x="595" y="177"/>
                  </a:lnTo>
                  <a:lnTo>
                    <a:pt x="610" y="179"/>
                  </a:lnTo>
                  <a:lnTo>
                    <a:pt x="614" y="179"/>
                  </a:lnTo>
                  <a:lnTo>
                    <a:pt x="842" y="179"/>
                  </a:lnTo>
                  <a:lnTo>
                    <a:pt x="842" y="233"/>
                  </a:lnTo>
                  <a:lnTo>
                    <a:pt x="842" y="233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42" y="442"/>
                  </a:lnTo>
                  <a:lnTo>
                    <a:pt x="842" y="441"/>
                  </a:lnTo>
                  <a:lnTo>
                    <a:pt x="842" y="440"/>
                  </a:lnTo>
                  <a:lnTo>
                    <a:pt x="846" y="455"/>
                  </a:lnTo>
                  <a:lnTo>
                    <a:pt x="853" y="467"/>
                  </a:lnTo>
                  <a:lnTo>
                    <a:pt x="862" y="475"/>
                  </a:lnTo>
                  <a:lnTo>
                    <a:pt x="875" y="478"/>
                  </a:lnTo>
                  <a:lnTo>
                    <a:pt x="888" y="474"/>
                  </a:lnTo>
                  <a:lnTo>
                    <a:pt x="891" y="472"/>
                  </a:lnTo>
                  <a:lnTo>
                    <a:pt x="897" y="469"/>
                  </a:lnTo>
                  <a:lnTo>
                    <a:pt x="906" y="465"/>
                  </a:lnTo>
                  <a:lnTo>
                    <a:pt x="917" y="458"/>
                  </a:lnTo>
                  <a:lnTo>
                    <a:pt x="929" y="454"/>
                  </a:lnTo>
                  <a:lnTo>
                    <a:pt x="940" y="450"/>
                  </a:lnTo>
                  <a:lnTo>
                    <a:pt x="951" y="449"/>
                  </a:lnTo>
                  <a:lnTo>
                    <a:pt x="969" y="452"/>
                  </a:lnTo>
                  <a:lnTo>
                    <a:pt x="987" y="459"/>
                  </a:lnTo>
                  <a:lnTo>
                    <a:pt x="1002" y="472"/>
                  </a:lnTo>
                  <a:lnTo>
                    <a:pt x="1012" y="488"/>
                  </a:lnTo>
                  <a:lnTo>
                    <a:pt x="1020" y="508"/>
                  </a:lnTo>
                  <a:lnTo>
                    <a:pt x="1023" y="530"/>
                  </a:lnTo>
                  <a:lnTo>
                    <a:pt x="1020" y="551"/>
                  </a:lnTo>
                  <a:lnTo>
                    <a:pt x="1012" y="571"/>
                  </a:lnTo>
                  <a:lnTo>
                    <a:pt x="1002" y="586"/>
                  </a:lnTo>
                  <a:lnTo>
                    <a:pt x="987" y="599"/>
                  </a:lnTo>
                  <a:lnTo>
                    <a:pt x="969" y="607"/>
                  </a:lnTo>
                  <a:lnTo>
                    <a:pt x="951" y="611"/>
                  </a:lnTo>
                  <a:lnTo>
                    <a:pt x="939" y="609"/>
                  </a:lnTo>
                  <a:lnTo>
                    <a:pt x="925" y="606"/>
                  </a:lnTo>
                  <a:lnTo>
                    <a:pt x="912" y="601"/>
                  </a:lnTo>
                  <a:lnTo>
                    <a:pt x="900" y="596"/>
                  </a:lnTo>
                  <a:lnTo>
                    <a:pt x="892" y="592"/>
                  </a:lnTo>
                  <a:lnTo>
                    <a:pt x="888" y="590"/>
                  </a:lnTo>
                  <a:lnTo>
                    <a:pt x="875" y="586"/>
                  </a:lnTo>
                  <a:lnTo>
                    <a:pt x="862" y="588"/>
                  </a:lnTo>
                  <a:lnTo>
                    <a:pt x="853" y="594"/>
                  </a:lnTo>
                  <a:lnTo>
                    <a:pt x="846" y="605"/>
                  </a:lnTo>
                  <a:lnTo>
                    <a:pt x="842" y="620"/>
                  </a:lnTo>
                  <a:lnTo>
                    <a:pt x="842" y="624"/>
                  </a:lnTo>
                  <a:lnTo>
                    <a:pt x="842" y="852"/>
                  </a:lnTo>
                  <a:lnTo>
                    <a:pt x="614" y="852"/>
                  </a:lnTo>
                  <a:lnTo>
                    <a:pt x="610" y="852"/>
                  </a:lnTo>
                  <a:lnTo>
                    <a:pt x="595" y="856"/>
                  </a:lnTo>
                  <a:lnTo>
                    <a:pt x="583" y="863"/>
                  </a:lnTo>
                  <a:lnTo>
                    <a:pt x="575" y="872"/>
                  </a:lnTo>
                  <a:lnTo>
                    <a:pt x="572" y="885"/>
                  </a:lnTo>
                  <a:lnTo>
                    <a:pt x="575" y="898"/>
                  </a:lnTo>
                  <a:lnTo>
                    <a:pt x="576" y="901"/>
                  </a:lnTo>
                  <a:lnTo>
                    <a:pt x="580" y="908"/>
                  </a:lnTo>
                  <a:lnTo>
                    <a:pt x="586" y="919"/>
                  </a:lnTo>
                  <a:lnTo>
                    <a:pt x="591" y="931"/>
                  </a:lnTo>
                  <a:lnTo>
                    <a:pt x="596" y="944"/>
                  </a:lnTo>
                  <a:lnTo>
                    <a:pt x="600" y="956"/>
                  </a:lnTo>
                  <a:lnTo>
                    <a:pt x="601" y="966"/>
                  </a:lnTo>
                  <a:lnTo>
                    <a:pt x="599" y="986"/>
                  </a:lnTo>
                  <a:lnTo>
                    <a:pt x="589" y="1004"/>
                  </a:lnTo>
                  <a:lnTo>
                    <a:pt x="578" y="1020"/>
                  </a:lnTo>
                  <a:lnTo>
                    <a:pt x="561" y="1031"/>
                  </a:lnTo>
                  <a:lnTo>
                    <a:pt x="541" y="1041"/>
                  </a:lnTo>
                  <a:lnTo>
                    <a:pt x="520" y="1043"/>
                  </a:lnTo>
                  <a:lnTo>
                    <a:pt x="498" y="1041"/>
                  </a:lnTo>
                  <a:lnTo>
                    <a:pt x="480" y="1031"/>
                  </a:lnTo>
                  <a:lnTo>
                    <a:pt x="462" y="1020"/>
                  </a:lnTo>
                  <a:lnTo>
                    <a:pt x="449" y="1004"/>
                  </a:lnTo>
                  <a:lnTo>
                    <a:pt x="442" y="986"/>
                  </a:lnTo>
                  <a:lnTo>
                    <a:pt x="439" y="966"/>
                  </a:lnTo>
                  <a:lnTo>
                    <a:pt x="440" y="956"/>
                  </a:lnTo>
                  <a:lnTo>
                    <a:pt x="444" y="944"/>
                  </a:lnTo>
                  <a:lnTo>
                    <a:pt x="449" y="931"/>
                  </a:lnTo>
                  <a:lnTo>
                    <a:pt x="455" y="919"/>
                  </a:lnTo>
                  <a:lnTo>
                    <a:pt x="460" y="908"/>
                  </a:lnTo>
                  <a:lnTo>
                    <a:pt x="462" y="901"/>
                  </a:lnTo>
                  <a:lnTo>
                    <a:pt x="464" y="898"/>
                  </a:lnTo>
                  <a:lnTo>
                    <a:pt x="468" y="885"/>
                  </a:lnTo>
                  <a:lnTo>
                    <a:pt x="465" y="872"/>
                  </a:lnTo>
                  <a:lnTo>
                    <a:pt x="457" y="863"/>
                  </a:lnTo>
                  <a:lnTo>
                    <a:pt x="445" y="856"/>
                  </a:lnTo>
                  <a:lnTo>
                    <a:pt x="430" y="852"/>
                  </a:lnTo>
                  <a:lnTo>
                    <a:pt x="431" y="852"/>
                  </a:lnTo>
                  <a:lnTo>
                    <a:pt x="432" y="852"/>
                  </a:lnTo>
                  <a:lnTo>
                    <a:pt x="430" y="852"/>
                  </a:lnTo>
                  <a:lnTo>
                    <a:pt x="426" y="852"/>
                  </a:lnTo>
                  <a:lnTo>
                    <a:pt x="181" y="852"/>
                  </a:lnTo>
                  <a:lnTo>
                    <a:pt x="181" y="848"/>
                  </a:lnTo>
                  <a:lnTo>
                    <a:pt x="181" y="838"/>
                  </a:lnTo>
                  <a:lnTo>
                    <a:pt x="181" y="825"/>
                  </a:lnTo>
                  <a:lnTo>
                    <a:pt x="181" y="813"/>
                  </a:lnTo>
                  <a:lnTo>
                    <a:pt x="181" y="623"/>
                  </a:lnTo>
                  <a:lnTo>
                    <a:pt x="181" y="619"/>
                  </a:lnTo>
                  <a:lnTo>
                    <a:pt x="181" y="616"/>
                  </a:lnTo>
                  <a:lnTo>
                    <a:pt x="181" y="618"/>
                  </a:lnTo>
                  <a:lnTo>
                    <a:pt x="181" y="620"/>
                  </a:lnTo>
                  <a:lnTo>
                    <a:pt x="177" y="605"/>
                  </a:lnTo>
                  <a:lnTo>
                    <a:pt x="171" y="592"/>
                  </a:lnTo>
                  <a:lnTo>
                    <a:pt x="161" y="584"/>
                  </a:lnTo>
                  <a:lnTo>
                    <a:pt x="148" y="581"/>
                  </a:lnTo>
                  <a:lnTo>
                    <a:pt x="135" y="585"/>
                  </a:lnTo>
                  <a:lnTo>
                    <a:pt x="133" y="586"/>
                  </a:lnTo>
                  <a:lnTo>
                    <a:pt x="126" y="590"/>
                  </a:lnTo>
                  <a:lnTo>
                    <a:pt x="117" y="596"/>
                  </a:lnTo>
                  <a:lnTo>
                    <a:pt x="106" y="601"/>
                  </a:lnTo>
                  <a:lnTo>
                    <a:pt x="95" y="606"/>
                  </a:lnTo>
                  <a:lnTo>
                    <a:pt x="83" y="610"/>
                  </a:lnTo>
                  <a:lnTo>
                    <a:pt x="72" y="611"/>
                  </a:lnTo>
                  <a:lnTo>
                    <a:pt x="54" y="607"/>
                  </a:lnTo>
                  <a:lnTo>
                    <a:pt x="36" y="599"/>
                  </a:lnTo>
                  <a:lnTo>
                    <a:pt x="21" y="588"/>
                  </a:lnTo>
                  <a:lnTo>
                    <a:pt x="10" y="571"/>
                  </a:lnTo>
                  <a:lnTo>
                    <a:pt x="3" y="551"/>
                  </a:lnTo>
                  <a:lnTo>
                    <a:pt x="0" y="530"/>
                  </a:lnTo>
                  <a:lnTo>
                    <a:pt x="3" y="508"/>
                  </a:lnTo>
                  <a:lnTo>
                    <a:pt x="10" y="489"/>
                  </a:lnTo>
                  <a:lnTo>
                    <a:pt x="21" y="472"/>
                  </a:lnTo>
                  <a:lnTo>
                    <a:pt x="36" y="459"/>
                  </a:lnTo>
                  <a:lnTo>
                    <a:pt x="54" y="452"/>
                  </a:lnTo>
                  <a:lnTo>
                    <a:pt x="72" y="449"/>
                  </a:lnTo>
                  <a:lnTo>
                    <a:pt x="83" y="450"/>
                  </a:lnTo>
                  <a:lnTo>
                    <a:pt x="95" y="454"/>
                  </a:lnTo>
                  <a:lnTo>
                    <a:pt x="106" y="458"/>
                  </a:lnTo>
                  <a:lnTo>
                    <a:pt x="117" y="465"/>
                  </a:lnTo>
                  <a:lnTo>
                    <a:pt x="126" y="469"/>
                  </a:lnTo>
                  <a:lnTo>
                    <a:pt x="133" y="472"/>
                  </a:lnTo>
                  <a:lnTo>
                    <a:pt x="135" y="474"/>
                  </a:lnTo>
                  <a:lnTo>
                    <a:pt x="148" y="478"/>
                  </a:lnTo>
                  <a:lnTo>
                    <a:pt x="161" y="475"/>
                  </a:lnTo>
                  <a:lnTo>
                    <a:pt x="171" y="467"/>
                  </a:lnTo>
                  <a:lnTo>
                    <a:pt x="177" y="455"/>
                  </a:lnTo>
                  <a:lnTo>
                    <a:pt x="181" y="440"/>
                  </a:lnTo>
                  <a:lnTo>
                    <a:pt x="181" y="436"/>
                  </a:lnTo>
                  <a:lnTo>
                    <a:pt x="181" y="336"/>
                  </a:lnTo>
                  <a:lnTo>
                    <a:pt x="181" y="336"/>
                  </a:lnTo>
                  <a:lnTo>
                    <a:pt x="181" y="241"/>
                  </a:lnTo>
                  <a:lnTo>
                    <a:pt x="181" y="234"/>
                  </a:lnTo>
                  <a:lnTo>
                    <a:pt x="181" y="222"/>
                  </a:lnTo>
                  <a:lnTo>
                    <a:pt x="181" y="208"/>
                  </a:lnTo>
                  <a:lnTo>
                    <a:pt x="180" y="195"/>
                  </a:lnTo>
                  <a:lnTo>
                    <a:pt x="180" y="184"/>
                  </a:lnTo>
                  <a:lnTo>
                    <a:pt x="180" y="179"/>
                  </a:lnTo>
                  <a:lnTo>
                    <a:pt x="426" y="179"/>
                  </a:lnTo>
                  <a:lnTo>
                    <a:pt x="430" y="181"/>
                  </a:lnTo>
                  <a:lnTo>
                    <a:pt x="432" y="181"/>
                  </a:lnTo>
                  <a:lnTo>
                    <a:pt x="431" y="181"/>
                  </a:lnTo>
                  <a:lnTo>
                    <a:pt x="430" y="179"/>
                  </a:lnTo>
                  <a:lnTo>
                    <a:pt x="445" y="177"/>
                  </a:lnTo>
                  <a:lnTo>
                    <a:pt x="457" y="170"/>
                  </a:lnTo>
                  <a:lnTo>
                    <a:pt x="465" y="160"/>
                  </a:lnTo>
                  <a:lnTo>
                    <a:pt x="468" y="148"/>
                  </a:lnTo>
                  <a:lnTo>
                    <a:pt x="464" y="133"/>
                  </a:lnTo>
                  <a:lnTo>
                    <a:pt x="462" y="131"/>
                  </a:lnTo>
                  <a:lnTo>
                    <a:pt x="459" y="123"/>
                  </a:lnTo>
                  <a:lnTo>
                    <a:pt x="455" y="111"/>
                  </a:lnTo>
                  <a:lnTo>
                    <a:pt x="449" y="97"/>
                  </a:lnTo>
                  <a:lnTo>
                    <a:pt x="445" y="84"/>
                  </a:lnTo>
                  <a:lnTo>
                    <a:pt x="444" y="72"/>
                  </a:lnTo>
                  <a:lnTo>
                    <a:pt x="447" y="52"/>
                  </a:lnTo>
                  <a:lnTo>
                    <a:pt x="453" y="35"/>
                  </a:lnTo>
                  <a:lnTo>
                    <a:pt x="465" y="21"/>
                  </a:lnTo>
                  <a:lnTo>
                    <a:pt x="481" y="9"/>
                  </a:lnTo>
                  <a:lnTo>
                    <a:pt x="499" y="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238"/>
            <p:cNvSpPr>
              <a:spLocks/>
            </p:cNvSpPr>
            <p:nvPr/>
          </p:nvSpPr>
          <p:spPr bwMode="auto">
            <a:xfrm>
              <a:off x="9078620" y="3583625"/>
              <a:ext cx="990600" cy="1076325"/>
            </a:xfrm>
            <a:custGeom>
              <a:avLst/>
              <a:gdLst>
                <a:gd name="T0" fmla="*/ 624 w 624"/>
                <a:gd name="T1" fmla="*/ 0 h 678"/>
                <a:gd name="T2" fmla="*/ 624 w 624"/>
                <a:gd name="T3" fmla="*/ 249 h 678"/>
                <a:gd name="T4" fmla="*/ 624 w 624"/>
                <a:gd name="T5" fmla="*/ 254 h 678"/>
                <a:gd name="T6" fmla="*/ 618 w 624"/>
                <a:gd name="T7" fmla="*/ 270 h 678"/>
                <a:gd name="T8" fmla="*/ 607 w 624"/>
                <a:gd name="T9" fmla="*/ 275 h 678"/>
                <a:gd name="T10" fmla="*/ 596 w 624"/>
                <a:gd name="T11" fmla="*/ 273 h 678"/>
                <a:gd name="T12" fmla="*/ 569 w 624"/>
                <a:gd name="T13" fmla="*/ 259 h 678"/>
                <a:gd name="T14" fmla="*/ 529 w 624"/>
                <a:gd name="T15" fmla="*/ 249 h 678"/>
                <a:gd name="T16" fmla="*/ 469 w 624"/>
                <a:gd name="T17" fmla="*/ 278 h 678"/>
                <a:gd name="T18" fmla="*/ 444 w 624"/>
                <a:gd name="T19" fmla="*/ 347 h 678"/>
                <a:gd name="T20" fmla="*/ 469 w 624"/>
                <a:gd name="T21" fmla="*/ 418 h 678"/>
                <a:gd name="T22" fmla="*/ 529 w 624"/>
                <a:gd name="T23" fmla="*/ 447 h 678"/>
                <a:gd name="T24" fmla="*/ 569 w 624"/>
                <a:gd name="T25" fmla="*/ 436 h 678"/>
                <a:gd name="T26" fmla="*/ 596 w 624"/>
                <a:gd name="T27" fmla="*/ 423 h 678"/>
                <a:gd name="T28" fmla="*/ 611 w 624"/>
                <a:gd name="T29" fmla="*/ 420 h 678"/>
                <a:gd name="T30" fmla="*/ 622 w 624"/>
                <a:gd name="T31" fmla="*/ 430 h 678"/>
                <a:gd name="T32" fmla="*/ 624 w 624"/>
                <a:gd name="T33" fmla="*/ 444 h 678"/>
                <a:gd name="T34" fmla="*/ 408 w 624"/>
                <a:gd name="T35" fmla="*/ 678 h 678"/>
                <a:gd name="T36" fmla="*/ 399 w 624"/>
                <a:gd name="T37" fmla="*/ 677 h 678"/>
                <a:gd name="T38" fmla="*/ 384 w 624"/>
                <a:gd name="T39" fmla="*/ 668 h 678"/>
                <a:gd name="T40" fmla="*/ 385 w 624"/>
                <a:gd name="T41" fmla="*/ 647 h 678"/>
                <a:gd name="T42" fmla="*/ 397 w 624"/>
                <a:gd name="T43" fmla="*/ 618 h 678"/>
                <a:gd name="T44" fmla="*/ 406 w 624"/>
                <a:gd name="T45" fmla="*/ 576 h 678"/>
                <a:gd name="T46" fmla="*/ 378 w 624"/>
                <a:gd name="T47" fmla="*/ 515 h 678"/>
                <a:gd name="T48" fmla="*/ 313 w 624"/>
                <a:gd name="T49" fmla="*/ 491 h 678"/>
                <a:gd name="T50" fmla="*/ 247 w 624"/>
                <a:gd name="T51" fmla="*/ 515 h 678"/>
                <a:gd name="T52" fmla="*/ 220 w 624"/>
                <a:gd name="T53" fmla="*/ 576 h 678"/>
                <a:gd name="T54" fmla="*/ 230 w 624"/>
                <a:gd name="T55" fmla="*/ 618 h 678"/>
                <a:gd name="T56" fmla="*/ 242 w 624"/>
                <a:gd name="T57" fmla="*/ 647 h 678"/>
                <a:gd name="T58" fmla="*/ 242 w 624"/>
                <a:gd name="T59" fmla="*/ 668 h 678"/>
                <a:gd name="T60" fmla="*/ 224 w 624"/>
                <a:gd name="T61" fmla="*/ 677 h 678"/>
                <a:gd name="T62" fmla="*/ 217 w 624"/>
                <a:gd name="T63" fmla="*/ 678 h 678"/>
                <a:gd name="T64" fmla="*/ 161 w 624"/>
                <a:gd name="T65" fmla="*/ 678 h 678"/>
                <a:gd name="T66" fmla="*/ 75 w 624"/>
                <a:gd name="T67" fmla="*/ 678 h 678"/>
                <a:gd name="T68" fmla="*/ 4 w 624"/>
                <a:gd name="T69" fmla="*/ 678 h 678"/>
                <a:gd name="T70" fmla="*/ 219 w 624"/>
                <a:gd name="T71" fmla="*/ 0 h 678"/>
                <a:gd name="T72" fmla="*/ 227 w 624"/>
                <a:gd name="T73" fmla="*/ 0 h 678"/>
                <a:gd name="T74" fmla="*/ 237 w 624"/>
                <a:gd name="T75" fmla="*/ 4 h 678"/>
                <a:gd name="T76" fmla="*/ 244 w 624"/>
                <a:gd name="T77" fmla="*/ 13 h 678"/>
                <a:gd name="T78" fmla="*/ 242 w 624"/>
                <a:gd name="T79" fmla="*/ 30 h 678"/>
                <a:gd name="T80" fmla="*/ 230 w 624"/>
                <a:gd name="T81" fmla="*/ 59 h 678"/>
                <a:gd name="T82" fmla="*/ 220 w 624"/>
                <a:gd name="T83" fmla="*/ 102 h 678"/>
                <a:gd name="T84" fmla="*/ 247 w 624"/>
                <a:gd name="T85" fmla="*/ 163 h 678"/>
                <a:gd name="T86" fmla="*/ 313 w 624"/>
                <a:gd name="T87" fmla="*/ 186 h 678"/>
                <a:gd name="T88" fmla="*/ 378 w 624"/>
                <a:gd name="T89" fmla="*/ 163 h 678"/>
                <a:gd name="T90" fmla="*/ 406 w 624"/>
                <a:gd name="T91" fmla="*/ 102 h 678"/>
                <a:gd name="T92" fmla="*/ 397 w 624"/>
                <a:gd name="T93" fmla="*/ 59 h 678"/>
                <a:gd name="T94" fmla="*/ 385 w 624"/>
                <a:gd name="T95" fmla="*/ 30 h 678"/>
                <a:gd name="T96" fmla="*/ 384 w 624"/>
                <a:gd name="T97" fmla="*/ 9 h 678"/>
                <a:gd name="T98" fmla="*/ 403 w 624"/>
                <a:gd name="T9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4" h="678">
                  <a:moveTo>
                    <a:pt x="403" y="0"/>
                  </a:moveTo>
                  <a:lnTo>
                    <a:pt x="408" y="0"/>
                  </a:lnTo>
                  <a:lnTo>
                    <a:pt x="624" y="0"/>
                  </a:lnTo>
                  <a:lnTo>
                    <a:pt x="624" y="33"/>
                  </a:lnTo>
                  <a:lnTo>
                    <a:pt x="624" y="46"/>
                  </a:lnTo>
                  <a:lnTo>
                    <a:pt x="624" y="249"/>
                  </a:lnTo>
                  <a:lnTo>
                    <a:pt x="624" y="253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23" y="261"/>
                  </a:lnTo>
                  <a:lnTo>
                    <a:pt x="622" y="266"/>
                  </a:lnTo>
                  <a:lnTo>
                    <a:pt x="618" y="270"/>
                  </a:lnTo>
                  <a:lnTo>
                    <a:pt x="615" y="274"/>
                  </a:lnTo>
                  <a:lnTo>
                    <a:pt x="611" y="275"/>
                  </a:lnTo>
                  <a:lnTo>
                    <a:pt x="607" y="275"/>
                  </a:lnTo>
                  <a:lnTo>
                    <a:pt x="604" y="275"/>
                  </a:lnTo>
                  <a:lnTo>
                    <a:pt x="600" y="274"/>
                  </a:lnTo>
                  <a:lnTo>
                    <a:pt x="596" y="273"/>
                  </a:lnTo>
                  <a:lnTo>
                    <a:pt x="592" y="270"/>
                  </a:lnTo>
                  <a:lnTo>
                    <a:pt x="581" y="265"/>
                  </a:lnTo>
                  <a:lnTo>
                    <a:pt x="569" y="259"/>
                  </a:lnTo>
                  <a:lnTo>
                    <a:pt x="555" y="254"/>
                  </a:lnTo>
                  <a:lnTo>
                    <a:pt x="541" y="250"/>
                  </a:lnTo>
                  <a:lnTo>
                    <a:pt x="529" y="249"/>
                  </a:lnTo>
                  <a:lnTo>
                    <a:pt x="507" y="253"/>
                  </a:lnTo>
                  <a:lnTo>
                    <a:pt x="486" y="262"/>
                  </a:lnTo>
                  <a:lnTo>
                    <a:pt x="469" y="278"/>
                  </a:lnTo>
                  <a:lnTo>
                    <a:pt x="456" y="297"/>
                  </a:lnTo>
                  <a:lnTo>
                    <a:pt x="448" y="321"/>
                  </a:lnTo>
                  <a:lnTo>
                    <a:pt x="444" y="347"/>
                  </a:lnTo>
                  <a:lnTo>
                    <a:pt x="448" y="373"/>
                  </a:lnTo>
                  <a:lnTo>
                    <a:pt x="456" y="397"/>
                  </a:lnTo>
                  <a:lnTo>
                    <a:pt x="469" y="418"/>
                  </a:lnTo>
                  <a:lnTo>
                    <a:pt x="486" y="432"/>
                  </a:lnTo>
                  <a:lnTo>
                    <a:pt x="507" y="443"/>
                  </a:lnTo>
                  <a:lnTo>
                    <a:pt x="529" y="447"/>
                  </a:lnTo>
                  <a:lnTo>
                    <a:pt x="541" y="444"/>
                  </a:lnTo>
                  <a:lnTo>
                    <a:pt x="555" y="440"/>
                  </a:lnTo>
                  <a:lnTo>
                    <a:pt x="569" y="436"/>
                  </a:lnTo>
                  <a:lnTo>
                    <a:pt x="581" y="430"/>
                  </a:lnTo>
                  <a:lnTo>
                    <a:pt x="592" y="426"/>
                  </a:lnTo>
                  <a:lnTo>
                    <a:pt x="596" y="423"/>
                  </a:lnTo>
                  <a:lnTo>
                    <a:pt x="601" y="420"/>
                  </a:lnTo>
                  <a:lnTo>
                    <a:pt x="606" y="420"/>
                  </a:lnTo>
                  <a:lnTo>
                    <a:pt x="611" y="420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2" y="430"/>
                  </a:lnTo>
                  <a:lnTo>
                    <a:pt x="623" y="435"/>
                  </a:lnTo>
                  <a:lnTo>
                    <a:pt x="624" y="441"/>
                  </a:lnTo>
                  <a:lnTo>
                    <a:pt x="624" y="444"/>
                  </a:lnTo>
                  <a:lnTo>
                    <a:pt x="624" y="448"/>
                  </a:lnTo>
                  <a:lnTo>
                    <a:pt x="624" y="678"/>
                  </a:lnTo>
                  <a:lnTo>
                    <a:pt x="408" y="678"/>
                  </a:lnTo>
                  <a:lnTo>
                    <a:pt x="405" y="678"/>
                  </a:lnTo>
                  <a:lnTo>
                    <a:pt x="403" y="678"/>
                  </a:lnTo>
                  <a:lnTo>
                    <a:pt x="399" y="677"/>
                  </a:lnTo>
                  <a:lnTo>
                    <a:pt x="394" y="676"/>
                  </a:lnTo>
                  <a:lnTo>
                    <a:pt x="388" y="673"/>
                  </a:lnTo>
                  <a:lnTo>
                    <a:pt x="384" y="668"/>
                  </a:lnTo>
                  <a:lnTo>
                    <a:pt x="381" y="660"/>
                  </a:lnTo>
                  <a:lnTo>
                    <a:pt x="382" y="653"/>
                  </a:lnTo>
                  <a:lnTo>
                    <a:pt x="385" y="647"/>
                  </a:lnTo>
                  <a:lnTo>
                    <a:pt x="388" y="642"/>
                  </a:lnTo>
                  <a:lnTo>
                    <a:pt x="391" y="633"/>
                  </a:lnTo>
                  <a:lnTo>
                    <a:pt x="397" y="618"/>
                  </a:lnTo>
                  <a:lnTo>
                    <a:pt x="401" y="604"/>
                  </a:lnTo>
                  <a:lnTo>
                    <a:pt x="405" y="589"/>
                  </a:lnTo>
                  <a:lnTo>
                    <a:pt x="406" y="576"/>
                  </a:lnTo>
                  <a:lnTo>
                    <a:pt x="403" y="553"/>
                  </a:lnTo>
                  <a:lnTo>
                    <a:pt x="394" y="532"/>
                  </a:lnTo>
                  <a:lnTo>
                    <a:pt x="378" y="515"/>
                  </a:lnTo>
                  <a:lnTo>
                    <a:pt x="360" y="503"/>
                  </a:lnTo>
                  <a:lnTo>
                    <a:pt x="338" y="494"/>
                  </a:lnTo>
                  <a:lnTo>
                    <a:pt x="313" y="491"/>
                  </a:lnTo>
                  <a:lnTo>
                    <a:pt x="288" y="494"/>
                  </a:lnTo>
                  <a:lnTo>
                    <a:pt x="266" y="503"/>
                  </a:lnTo>
                  <a:lnTo>
                    <a:pt x="247" y="515"/>
                  </a:lnTo>
                  <a:lnTo>
                    <a:pt x="233" y="532"/>
                  </a:lnTo>
                  <a:lnTo>
                    <a:pt x="224" y="553"/>
                  </a:lnTo>
                  <a:lnTo>
                    <a:pt x="220" y="576"/>
                  </a:lnTo>
                  <a:lnTo>
                    <a:pt x="221" y="589"/>
                  </a:lnTo>
                  <a:lnTo>
                    <a:pt x="225" y="604"/>
                  </a:lnTo>
                  <a:lnTo>
                    <a:pt x="230" y="618"/>
                  </a:lnTo>
                  <a:lnTo>
                    <a:pt x="236" y="633"/>
                  </a:lnTo>
                  <a:lnTo>
                    <a:pt x="240" y="642"/>
                  </a:lnTo>
                  <a:lnTo>
                    <a:pt x="242" y="647"/>
                  </a:lnTo>
                  <a:lnTo>
                    <a:pt x="244" y="653"/>
                  </a:lnTo>
                  <a:lnTo>
                    <a:pt x="245" y="660"/>
                  </a:lnTo>
                  <a:lnTo>
                    <a:pt x="242" y="668"/>
                  </a:lnTo>
                  <a:lnTo>
                    <a:pt x="237" y="673"/>
                  </a:lnTo>
                  <a:lnTo>
                    <a:pt x="230" y="677"/>
                  </a:lnTo>
                  <a:lnTo>
                    <a:pt x="224" y="677"/>
                  </a:lnTo>
                  <a:lnTo>
                    <a:pt x="223" y="678"/>
                  </a:lnTo>
                  <a:lnTo>
                    <a:pt x="223" y="678"/>
                  </a:lnTo>
                  <a:lnTo>
                    <a:pt x="217" y="678"/>
                  </a:lnTo>
                  <a:lnTo>
                    <a:pt x="204" y="678"/>
                  </a:lnTo>
                  <a:lnTo>
                    <a:pt x="186" y="678"/>
                  </a:lnTo>
                  <a:lnTo>
                    <a:pt x="161" y="678"/>
                  </a:lnTo>
                  <a:lnTo>
                    <a:pt x="134" y="678"/>
                  </a:lnTo>
                  <a:lnTo>
                    <a:pt x="105" y="678"/>
                  </a:lnTo>
                  <a:lnTo>
                    <a:pt x="75" y="678"/>
                  </a:lnTo>
                  <a:lnTo>
                    <a:pt x="47" y="678"/>
                  </a:lnTo>
                  <a:lnTo>
                    <a:pt x="24" y="678"/>
                  </a:lnTo>
                  <a:lnTo>
                    <a:pt x="4" y="678"/>
                  </a:lnTo>
                  <a:lnTo>
                    <a:pt x="0" y="678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30" y="2"/>
                  </a:lnTo>
                  <a:lnTo>
                    <a:pt x="233" y="3"/>
                  </a:lnTo>
                  <a:lnTo>
                    <a:pt x="237" y="4"/>
                  </a:lnTo>
                  <a:lnTo>
                    <a:pt x="240" y="7"/>
                  </a:lnTo>
                  <a:lnTo>
                    <a:pt x="242" y="9"/>
                  </a:lnTo>
                  <a:lnTo>
                    <a:pt x="244" y="13"/>
                  </a:lnTo>
                  <a:lnTo>
                    <a:pt x="245" y="17"/>
                  </a:lnTo>
                  <a:lnTo>
                    <a:pt x="244" y="24"/>
                  </a:lnTo>
                  <a:lnTo>
                    <a:pt x="242" y="30"/>
                  </a:lnTo>
                  <a:lnTo>
                    <a:pt x="240" y="36"/>
                  </a:lnTo>
                  <a:lnTo>
                    <a:pt x="236" y="46"/>
                  </a:lnTo>
                  <a:lnTo>
                    <a:pt x="230" y="59"/>
                  </a:lnTo>
                  <a:lnTo>
                    <a:pt x="225" y="74"/>
                  </a:lnTo>
                  <a:lnTo>
                    <a:pt x="221" y="88"/>
                  </a:lnTo>
                  <a:lnTo>
                    <a:pt x="220" y="102"/>
                  </a:lnTo>
                  <a:lnTo>
                    <a:pt x="224" y="125"/>
                  </a:lnTo>
                  <a:lnTo>
                    <a:pt x="233" y="146"/>
                  </a:lnTo>
                  <a:lnTo>
                    <a:pt x="247" y="163"/>
                  </a:lnTo>
                  <a:lnTo>
                    <a:pt x="266" y="176"/>
                  </a:lnTo>
                  <a:lnTo>
                    <a:pt x="288" y="183"/>
                  </a:lnTo>
                  <a:lnTo>
                    <a:pt x="313" y="186"/>
                  </a:lnTo>
                  <a:lnTo>
                    <a:pt x="338" y="183"/>
                  </a:lnTo>
                  <a:lnTo>
                    <a:pt x="360" y="176"/>
                  </a:lnTo>
                  <a:lnTo>
                    <a:pt x="378" y="163"/>
                  </a:lnTo>
                  <a:lnTo>
                    <a:pt x="393" y="146"/>
                  </a:lnTo>
                  <a:lnTo>
                    <a:pt x="403" y="125"/>
                  </a:lnTo>
                  <a:lnTo>
                    <a:pt x="406" y="102"/>
                  </a:lnTo>
                  <a:lnTo>
                    <a:pt x="405" y="88"/>
                  </a:lnTo>
                  <a:lnTo>
                    <a:pt x="401" y="74"/>
                  </a:lnTo>
                  <a:lnTo>
                    <a:pt x="397" y="59"/>
                  </a:lnTo>
                  <a:lnTo>
                    <a:pt x="391" y="46"/>
                  </a:lnTo>
                  <a:lnTo>
                    <a:pt x="386" y="36"/>
                  </a:lnTo>
                  <a:lnTo>
                    <a:pt x="385" y="30"/>
                  </a:lnTo>
                  <a:lnTo>
                    <a:pt x="382" y="24"/>
                  </a:lnTo>
                  <a:lnTo>
                    <a:pt x="381" y="17"/>
                  </a:lnTo>
                  <a:lnTo>
                    <a:pt x="384" y="9"/>
                  </a:lnTo>
                  <a:lnTo>
                    <a:pt x="390" y="4"/>
                  </a:lnTo>
                  <a:lnTo>
                    <a:pt x="397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240"/>
            <p:cNvSpPr>
              <a:spLocks/>
            </p:cNvSpPr>
            <p:nvPr/>
          </p:nvSpPr>
          <p:spPr bwMode="auto">
            <a:xfrm>
              <a:off x="11196345" y="3589975"/>
              <a:ext cx="979488" cy="1074738"/>
            </a:xfrm>
            <a:custGeom>
              <a:avLst/>
              <a:gdLst>
                <a:gd name="T0" fmla="*/ 611 w 617"/>
                <a:gd name="T1" fmla="*/ 0 h 677"/>
                <a:gd name="T2" fmla="*/ 405 w 617"/>
                <a:gd name="T3" fmla="*/ 677 h 677"/>
                <a:gd name="T4" fmla="*/ 402 w 617"/>
                <a:gd name="T5" fmla="*/ 677 h 677"/>
                <a:gd name="T6" fmla="*/ 394 w 617"/>
                <a:gd name="T7" fmla="*/ 676 h 677"/>
                <a:gd name="T8" fmla="*/ 380 w 617"/>
                <a:gd name="T9" fmla="*/ 659 h 677"/>
                <a:gd name="T10" fmla="*/ 385 w 617"/>
                <a:gd name="T11" fmla="*/ 642 h 677"/>
                <a:gd name="T12" fmla="*/ 399 w 617"/>
                <a:gd name="T13" fmla="*/ 604 h 677"/>
                <a:gd name="T14" fmla="*/ 401 w 617"/>
                <a:gd name="T15" fmla="*/ 553 h 677"/>
                <a:gd name="T16" fmla="*/ 357 w 617"/>
                <a:gd name="T17" fmla="*/ 499 h 677"/>
                <a:gd name="T18" fmla="*/ 287 w 617"/>
                <a:gd name="T19" fmla="*/ 491 h 677"/>
                <a:gd name="T20" fmla="*/ 230 w 617"/>
                <a:gd name="T21" fmla="*/ 532 h 677"/>
                <a:gd name="T22" fmla="*/ 220 w 617"/>
                <a:gd name="T23" fmla="*/ 589 h 677"/>
                <a:gd name="T24" fmla="*/ 233 w 617"/>
                <a:gd name="T25" fmla="*/ 631 h 677"/>
                <a:gd name="T26" fmla="*/ 242 w 617"/>
                <a:gd name="T27" fmla="*/ 653 h 677"/>
                <a:gd name="T28" fmla="*/ 237 w 617"/>
                <a:gd name="T29" fmla="*/ 672 h 677"/>
                <a:gd name="T30" fmla="*/ 220 w 617"/>
                <a:gd name="T31" fmla="*/ 677 h 677"/>
                <a:gd name="T32" fmla="*/ 0 w 617"/>
                <a:gd name="T33" fmla="*/ 677 h 677"/>
                <a:gd name="T34" fmla="*/ 0 w 617"/>
                <a:gd name="T35" fmla="*/ 444 h 677"/>
                <a:gd name="T36" fmla="*/ 5 w 617"/>
                <a:gd name="T37" fmla="*/ 427 h 677"/>
                <a:gd name="T38" fmla="*/ 18 w 617"/>
                <a:gd name="T39" fmla="*/ 422 h 677"/>
                <a:gd name="T40" fmla="*/ 33 w 617"/>
                <a:gd name="T41" fmla="*/ 427 h 677"/>
                <a:gd name="T42" fmla="*/ 69 w 617"/>
                <a:gd name="T43" fmla="*/ 443 h 677"/>
                <a:gd name="T44" fmla="*/ 118 w 617"/>
                <a:gd name="T45" fmla="*/ 444 h 677"/>
                <a:gd name="T46" fmla="*/ 169 w 617"/>
                <a:gd name="T47" fmla="*/ 399 h 677"/>
                <a:gd name="T48" fmla="*/ 177 w 617"/>
                <a:gd name="T49" fmla="*/ 325 h 677"/>
                <a:gd name="T50" fmla="*/ 139 w 617"/>
                <a:gd name="T51" fmla="*/ 266 h 677"/>
                <a:gd name="T52" fmla="*/ 82 w 617"/>
                <a:gd name="T53" fmla="*/ 254 h 677"/>
                <a:gd name="T54" fmla="*/ 43 w 617"/>
                <a:gd name="T55" fmla="*/ 269 h 677"/>
                <a:gd name="T56" fmla="*/ 25 w 617"/>
                <a:gd name="T57" fmla="*/ 276 h 677"/>
                <a:gd name="T58" fmla="*/ 13 w 617"/>
                <a:gd name="T59" fmla="*/ 278 h 677"/>
                <a:gd name="T60" fmla="*/ 3 w 617"/>
                <a:gd name="T61" fmla="*/ 270 h 677"/>
                <a:gd name="T62" fmla="*/ 0 w 617"/>
                <a:gd name="T63" fmla="*/ 258 h 677"/>
                <a:gd name="T64" fmla="*/ 0 w 617"/>
                <a:gd name="T65" fmla="*/ 51 h 677"/>
                <a:gd name="T66" fmla="*/ 216 w 617"/>
                <a:gd name="T67" fmla="*/ 1 h 677"/>
                <a:gd name="T68" fmla="*/ 234 w 617"/>
                <a:gd name="T69" fmla="*/ 7 h 677"/>
                <a:gd name="T70" fmla="*/ 242 w 617"/>
                <a:gd name="T71" fmla="*/ 29 h 677"/>
                <a:gd name="T72" fmla="*/ 233 w 617"/>
                <a:gd name="T73" fmla="*/ 51 h 677"/>
                <a:gd name="T74" fmla="*/ 220 w 617"/>
                <a:gd name="T75" fmla="*/ 93 h 677"/>
                <a:gd name="T76" fmla="*/ 230 w 617"/>
                <a:gd name="T77" fmla="*/ 152 h 677"/>
                <a:gd name="T78" fmla="*/ 287 w 617"/>
                <a:gd name="T79" fmla="*/ 193 h 677"/>
                <a:gd name="T80" fmla="*/ 359 w 617"/>
                <a:gd name="T81" fmla="*/ 183 h 677"/>
                <a:gd name="T82" fmla="*/ 401 w 617"/>
                <a:gd name="T83" fmla="*/ 130 h 677"/>
                <a:gd name="T84" fmla="*/ 399 w 617"/>
                <a:gd name="T85" fmla="*/ 79 h 677"/>
                <a:gd name="T86" fmla="*/ 385 w 617"/>
                <a:gd name="T87" fmla="*/ 41 h 677"/>
                <a:gd name="T88" fmla="*/ 380 w 617"/>
                <a:gd name="T89" fmla="*/ 24 h 677"/>
                <a:gd name="T90" fmla="*/ 394 w 617"/>
                <a:gd name="T91" fmla="*/ 3 h 677"/>
                <a:gd name="T92" fmla="*/ 406 w 617"/>
                <a:gd name="T93" fmla="*/ 1 h 677"/>
                <a:gd name="T94" fmla="*/ 441 w 617"/>
                <a:gd name="T95" fmla="*/ 0 h 677"/>
                <a:gd name="T96" fmla="*/ 524 w 617"/>
                <a:gd name="T9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7" h="677">
                  <a:moveTo>
                    <a:pt x="554" y="0"/>
                  </a:moveTo>
                  <a:lnTo>
                    <a:pt x="584" y="0"/>
                  </a:lnTo>
                  <a:lnTo>
                    <a:pt x="611" y="0"/>
                  </a:lnTo>
                  <a:lnTo>
                    <a:pt x="617" y="0"/>
                  </a:lnTo>
                  <a:lnTo>
                    <a:pt x="617" y="677"/>
                  </a:lnTo>
                  <a:lnTo>
                    <a:pt x="405" y="677"/>
                  </a:lnTo>
                  <a:lnTo>
                    <a:pt x="405" y="677"/>
                  </a:lnTo>
                  <a:lnTo>
                    <a:pt x="403" y="677"/>
                  </a:lnTo>
                  <a:lnTo>
                    <a:pt x="402" y="677"/>
                  </a:lnTo>
                  <a:lnTo>
                    <a:pt x="402" y="677"/>
                  </a:lnTo>
                  <a:lnTo>
                    <a:pt x="401" y="677"/>
                  </a:lnTo>
                  <a:lnTo>
                    <a:pt x="394" y="676"/>
                  </a:lnTo>
                  <a:lnTo>
                    <a:pt x="387" y="673"/>
                  </a:lnTo>
                  <a:lnTo>
                    <a:pt x="382" y="668"/>
                  </a:lnTo>
                  <a:lnTo>
                    <a:pt x="380" y="659"/>
                  </a:lnTo>
                  <a:lnTo>
                    <a:pt x="380" y="653"/>
                  </a:lnTo>
                  <a:lnTo>
                    <a:pt x="382" y="647"/>
                  </a:lnTo>
                  <a:lnTo>
                    <a:pt x="385" y="642"/>
                  </a:lnTo>
                  <a:lnTo>
                    <a:pt x="389" y="631"/>
                  </a:lnTo>
                  <a:lnTo>
                    <a:pt x="394" y="618"/>
                  </a:lnTo>
                  <a:lnTo>
                    <a:pt x="399" y="604"/>
                  </a:lnTo>
                  <a:lnTo>
                    <a:pt x="403" y="589"/>
                  </a:lnTo>
                  <a:lnTo>
                    <a:pt x="405" y="576"/>
                  </a:lnTo>
                  <a:lnTo>
                    <a:pt x="401" y="553"/>
                  </a:lnTo>
                  <a:lnTo>
                    <a:pt x="391" y="532"/>
                  </a:lnTo>
                  <a:lnTo>
                    <a:pt x="377" y="513"/>
                  </a:lnTo>
                  <a:lnTo>
                    <a:pt x="357" y="499"/>
                  </a:lnTo>
                  <a:lnTo>
                    <a:pt x="336" y="491"/>
                  </a:lnTo>
                  <a:lnTo>
                    <a:pt x="312" y="487"/>
                  </a:lnTo>
                  <a:lnTo>
                    <a:pt x="287" y="491"/>
                  </a:lnTo>
                  <a:lnTo>
                    <a:pt x="264" y="499"/>
                  </a:lnTo>
                  <a:lnTo>
                    <a:pt x="245" y="513"/>
                  </a:lnTo>
                  <a:lnTo>
                    <a:pt x="230" y="532"/>
                  </a:lnTo>
                  <a:lnTo>
                    <a:pt x="221" y="553"/>
                  </a:lnTo>
                  <a:lnTo>
                    <a:pt x="219" y="576"/>
                  </a:lnTo>
                  <a:lnTo>
                    <a:pt x="220" y="589"/>
                  </a:lnTo>
                  <a:lnTo>
                    <a:pt x="224" y="604"/>
                  </a:lnTo>
                  <a:lnTo>
                    <a:pt x="228" y="618"/>
                  </a:lnTo>
                  <a:lnTo>
                    <a:pt x="233" y="631"/>
                  </a:lnTo>
                  <a:lnTo>
                    <a:pt x="237" y="642"/>
                  </a:lnTo>
                  <a:lnTo>
                    <a:pt x="240" y="647"/>
                  </a:lnTo>
                  <a:lnTo>
                    <a:pt x="242" y="653"/>
                  </a:lnTo>
                  <a:lnTo>
                    <a:pt x="242" y="659"/>
                  </a:lnTo>
                  <a:lnTo>
                    <a:pt x="241" y="666"/>
                  </a:lnTo>
                  <a:lnTo>
                    <a:pt x="237" y="672"/>
                  </a:lnTo>
                  <a:lnTo>
                    <a:pt x="230" y="674"/>
                  </a:lnTo>
                  <a:lnTo>
                    <a:pt x="225" y="677"/>
                  </a:lnTo>
                  <a:lnTo>
                    <a:pt x="220" y="677"/>
                  </a:lnTo>
                  <a:lnTo>
                    <a:pt x="220" y="677"/>
                  </a:lnTo>
                  <a:lnTo>
                    <a:pt x="216" y="677"/>
                  </a:lnTo>
                  <a:lnTo>
                    <a:pt x="0" y="677"/>
                  </a:lnTo>
                  <a:lnTo>
                    <a:pt x="0" y="449"/>
                  </a:lnTo>
                  <a:lnTo>
                    <a:pt x="0" y="445"/>
                  </a:lnTo>
                  <a:lnTo>
                    <a:pt x="0" y="444"/>
                  </a:lnTo>
                  <a:lnTo>
                    <a:pt x="1" y="436"/>
                  </a:lnTo>
                  <a:lnTo>
                    <a:pt x="3" y="431"/>
                  </a:lnTo>
                  <a:lnTo>
                    <a:pt x="5" y="427"/>
                  </a:lnTo>
                  <a:lnTo>
                    <a:pt x="9" y="423"/>
                  </a:lnTo>
                  <a:lnTo>
                    <a:pt x="13" y="422"/>
                  </a:lnTo>
                  <a:lnTo>
                    <a:pt x="18" y="422"/>
                  </a:lnTo>
                  <a:lnTo>
                    <a:pt x="22" y="423"/>
                  </a:lnTo>
                  <a:lnTo>
                    <a:pt x="29" y="426"/>
                  </a:lnTo>
                  <a:lnTo>
                    <a:pt x="33" y="427"/>
                  </a:lnTo>
                  <a:lnTo>
                    <a:pt x="43" y="432"/>
                  </a:lnTo>
                  <a:lnTo>
                    <a:pt x="55" y="437"/>
                  </a:lnTo>
                  <a:lnTo>
                    <a:pt x="69" y="443"/>
                  </a:lnTo>
                  <a:lnTo>
                    <a:pt x="82" y="447"/>
                  </a:lnTo>
                  <a:lnTo>
                    <a:pt x="96" y="448"/>
                  </a:lnTo>
                  <a:lnTo>
                    <a:pt x="118" y="444"/>
                  </a:lnTo>
                  <a:lnTo>
                    <a:pt x="139" y="435"/>
                  </a:lnTo>
                  <a:lnTo>
                    <a:pt x="156" y="419"/>
                  </a:lnTo>
                  <a:lnTo>
                    <a:pt x="169" y="399"/>
                  </a:lnTo>
                  <a:lnTo>
                    <a:pt x="177" y="376"/>
                  </a:lnTo>
                  <a:lnTo>
                    <a:pt x="181" y="350"/>
                  </a:lnTo>
                  <a:lnTo>
                    <a:pt x="177" y="325"/>
                  </a:lnTo>
                  <a:lnTo>
                    <a:pt x="169" y="301"/>
                  </a:lnTo>
                  <a:lnTo>
                    <a:pt x="156" y="282"/>
                  </a:lnTo>
                  <a:lnTo>
                    <a:pt x="139" y="266"/>
                  </a:lnTo>
                  <a:lnTo>
                    <a:pt x="118" y="255"/>
                  </a:lnTo>
                  <a:lnTo>
                    <a:pt x="96" y="253"/>
                  </a:lnTo>
                  <a:lnTo>
                    <a:pt x="82" y="254"/>
                  </a:lnTo>
                  <a:lnTo>
                    <a:pt x="69" y="258"/>
                  </a:lnTo>
                  <a:lnTo>
                    <a:pt x="55" y="263"/>
                  </a:lnTo>
                  <a:lnTo>
                    <a:pt x="43" y="269"/>
                  </a:lnTo>
                  <a:lnTo>
                    <a:pt x="33" y="272"/>
                  </a:lnTo>
                  <a:lnTo>
                    <a:pt x="29" y="275"/>
                  </a:lnTo>
                  <a:lnTo>
                    <a:pt x="25" y="276"/>
                  </a:lnTo>
                  <a:lnTo>
                    <a:pt x="21" y="278"/>
                  </a:lnTo>
                  <a:lnTo>
                    <a:pt x="17" y="279"/>
                  </a:lnTo>
                  <a:lnTo>
                    <a:pt x="13" y="278"/>
                  </a:lnTo>
                  <a:lnTo>
                    <a:pt x="9" y="276"/>
                  </a:lnTo>
                  <a:lnTo>
                    <a:pt x="5" y="274"/>
                  </a:lnTo>
                  <a:lnTo>
                    <a:pt x="3" y="270"/>
                  </a:lnTo>
                  <a:lnTo>
                    <a:pt x="1" y="265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1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3"/>
                  </a:lnTo>
                  <a:lnTo>
                    <a:pt x="234" y="7"/>
                  </a:lnTo>
                  <a:lnTo>
                    <a:pt x="241" y="15"/>
                  </a:lnTo>
                  <a:lnTo>
                    <a:pt x="243" y="24"/>
                  </a:lnTo>
                  <a:lnTo>
                    <a:pt x="242" y="29"/>
                  </a:lnTo>
                  <a:lnTo>
                    <a:pt x="240" y="35"/>
                  </a:lnTo>
                  <a:lnTo>
                    <a:pt x="237" y="41"/>
                  </a:lnTo>
                  <a:lnTo>
                    <a:pt x="233" y="51"/>
                  </a:lnTo>
                  <a:lnTo>
                    <a:pt x="228" y="64"/>
                  </a:lnTo>
                  <a:lnTo>
                    <a:pt x="224" y="79"/>
                  </a:lnTo>
                  <a:lnTo>
                    <a:pt x="220" y="93"/>
                  </a:lnTo>
                  <a:lnTo>
                    <a:pt x="219" y="106"/>
                  </a:lnTo>
                  <a:lnTo>
                    <a:pt x="221" y="130"/>
                  </a:lnTo>
                  <a:lnTo>
                    <a:pt x="230" y="152"/>
                  </a:lnTo>
                  <a:lnTo>
                    <a:pt x="246" y="169"/>
                  </a:lnTo>
                  <a:lnTo>
                    <a:pt x="264" y="183"/>
                  </a:lnTo>
                  <a:lnTo>
                    <a:pt x="287" y="193"/>
                  </a:lnTo>
                  <a:lnTo>
                    <a:pt x="312" y="195"/>
                  </a:lnTo>
                  <a:lnTo>
                    <a:pt x="336" y="193"/>
                  </a:lnTo>
                  <a:lnTo>
                    <a:pt x="359" y="183"/>
                  </a:lnTo>
                  <a:lnTo>
                    <a:pt x="377" y="169"/>
                  </a:lnTo>
                  <a:lnTo>
                    <a:pt x="391" y="152"/>
                  </a:lnTo>
                  <a:lnTo>
                    <a:pt x="401" y="130"/>
                  </a:lnTo>
                  <a:lnTo>
                    <a:pt x="405" y="106"/>
                  </a:lnTo>
                  <a:lnTo>
                    <a:pt x="403" y="93"/>
                  </a:lnTo>
                  <a:lnTo>
                    <a:pt x="399" y="79"/>
                  </a:lnTo>
                  <a:lnTo>
                    <a:pt x="394" y="64"/>
                  </a:lnTo>
                  <a:lnTo>
                    <a:pt x="389" y="51"/>
                  </a:lnTo>
                  <a:lnTo>
                    <a:pt x="385" y="41"/>
                  </a:lnTo>
                  <a:lnTo>
                    <a:pt x="382" y="35"/>
                  </a:lnTo>
                  <a:lnTo>
                    <a:pt x="381" y="29"/>
                  </a:lnTo>
                  <a:lnTo>
                    <a:pt x="380" y="24"/>
                  </a:lnTo>
                  <a:lnTo>
                    <a:pt x="382" y="15"/>
                  </a:lnTo>
                  <a:lnTo>
                    <a:pt x="387" y="7"/>
                  </a:lnTo>
                  <a:lnTo>
                    <a:pt x="394" y="3"/>
                  </a:lnTo>
                  <a:lnTo>
                    <a:pt x="401" y="1"/>
                  </a:lnTo>
                  <a:lnTo>
                    <a:pt x="402" y="1"/>
                  </a:lnTo>
                  <a:lnTo>
                    <a:pt x="406" y="1"/>
                  </a:lnTo>
                  <a:lnTo>
                    <a:pt x="410" y="0"/>
                  </a:lnTo>
                  <a:lnTo>
                    <a:pt x="423" y="0"/>
                  </a:lnTo>
                  <a:lnTo>
                    <a:pt x="441" y="0"/>
                  </a:lnTo>
                  <a:lnTo>
                    <a:pt x="466" y="0"/>
                  </a:lnTo>
                  <a:lnTo>
                    <a:pt x="494" y="0"/>
                  </a:lnTo>
                  <a:lnTo>
                    <a:pt x="524" y="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2242"/>
            <p:cNvSpPr>
              <a:spLocks/>
            </p:cNvSpPr>
            <p:nvPr/>
          </p:nvSpPr>
          <p:spPr bwMode="auto">
            <a:xfrm>
              <a:off x="9078620" y="2672400"/>
              <a:ext cx="990600" cy="1166813"/>
            </a:xfrm>
            <a:custGeom>
              <a:avLst/>
              <a:gdLst>
                <a:gd name="T0" fmla="*/ 624 w 624"/>
                <a:gd name="T1" fmla="*/ 130 h 735"/>
                <a:gd name="T2" fmla="*/ 624 w 624"/>
                <a:gd name="T3" fmla="*/ 137 h 735"/>
                <a:gd name="T4" fmla="*/ 622 w 624"/>
                <a:gd name="T5" fmla="*/ 149 h 735"/>
                <a:gd name="T6" fmla="*/ 615 w 624"/>
                <a:gd name="T7" fmla="*/ 155 h 735"/>
                <a:gd name="T8" fmla="*/ 606 w 624"/>
                <a:gd name="T9" fmla="*/ 158 h 735"/>
                <a:gd name="T10" fmla="*/ 596 w 624"/>
                <a:gd name="T11" fmla="*/ 154 h 735"/>
                <a:gd name="T12" fmla="*/ 581 w 624"/>
                <a:gd name="T13" fmla="*/ 147 h 735"/>
                <a:gd name="T14" fmla="*/ 555 w 624"/>
                <a:gd name="T15" fmla="*/ 138 h 735"/>
                <a:gd name="T16" fmla="*/ 529 w 624"/>
                <a:gd name="T17" fmla="*/ 133 h 735"/>
                <a:gd name="T18" fmla="*/ 486 w 624"/>
                <a:gd name="T19" fmla="*/ 145 h 735"/>
                <a:gd name="T20" fmla="*/ 456 w 624"/>
                <a:gd name="T21" fmla="*/ 179 h 735"/>
                <a:gd name="T22" fmla="*/ 444 w 624"/>
                <a:gd name="T23" fmla="*/ 226 h 735"/>
                <a:gd name="T24" fmla="*/ 456 w 624"/>
                <a:gd name="T25" fmla="*/ 273 h 735"/>
                <a:gd name="T26" fmla="*/ 486 w 624"/>
                <a:gd name="T27" fmla="*/ 306 h 735"/>
                <a:gd name="T28" fmla="*/ 529 w 624"/>
                <a:gd name="T29" fmla="*/ 319 h 735"/>
                <a:gd name="T30" fmla="*/ 555 w 624"/>
                <a:gd name="T31" fmla="*/ 314 h 735"/>
                <a:gd name="T32" fmla="*/ 581 w 624"/>
                <a:gd name="T33" fmla="*/ 303 h 735"/>
                <a:gd name="T34" fmla="*/ 596 w 624"/>
                <a:gd name="T35" fmla="*/ 297 h 735"/>
                <a:gd name="T36" fmla="*/ 604 w 624"/>
                <a:gd name="T37" fmla="*/ 294 h 735"/>
                <a:gd name="T38" fmla="*/ 611 w 624"/>
                <a:gd name="T39" fmla="*/ 294 h 735"/>
                <a:gd name="T40" fmla="*/ 618 w 624"/>
                <a:gd name="T41" fmla="*/ 298 h 735"/>
                <a:gd name="T42" fmla="*/ 623 w 624"/>
                <a:gd name="T43" fmla="*/ 307 h 735"/>
                <a:gd name="T44" fmla="*/ 624 w 624"/>
                <a:gd name="T45" fmla="*/ 315 h 735"/>
                <a:gd name="T46" fmla="*/ 624 w 624"/>
                <a:gd name="T47" fmla="*/ 510 h 735"/>
                <a:gd name="T48" fmla="*/ 407 w 624"/>
                <a:gd name="T49" fmla="*/ 555 h 735"/>
                <a:gd name="T50" fmla="*/ 402 w 624"/>
                <a:gd name="T51" fmla="*/ 555 h 735"/>
                <a:gd name="T52" fmla="*/ 371 w 624"/>
                <a:gd name="T53" fmla="*/ 566 h 735"/>
                <a:gd name="T54" fmla="*/ 357 w 624"/>
                <a:gd name="T55" fmla="*/ 595 h 735"/>
                <a:gd name="T56" fmla="*/ 364 w 624"/>
                <a:gd name="T57" fmla="*/ 617 h 735"/>
                <a:gd name="T58" fmla="*/ 376 w 624"/>
                <a:gd name="T59" fmla="*/ 646 h 735"/>
                <a:gd name="T60" fmla="*/ 382 w 624"/>
                <a:gd name="T61" fmla="*/ 674 h 735"/>
                <a:gd name="T62" fmla="*/ 369 w 624"/>
                <a:gd name="T63" fmla="*/ 710 h 735"/>
                <a:gd name="T64" fmla="*/ 335 w 624"/>
                <a:gd name="T65" fmla="*/ 731 h 735"/>
                <a:gd name="T66" fmla="*/ 291 w 624"/>
                <a:gd name="T67" fmla="*/ 731 h 735"/>
                <a:gd name="T68" fmla="*/ 257 w 624"/>
                <a:gd name="T69" fmla="*/ 710 h 735"/>
                <a:gd name="T70" fmla="*/ 244 w 624"/>
                <a:gd name="T71" fmla="*/ 674 h 735"/>
                <a:gd name="T72" fmla="*/ 250 w 624"/>
                <a:gd name="T73" fmla="*/ 646 h 735"/>
                <a:gd name="T74" fmla="*/ 263 w 624"/>
                <a:gd name="T75" fmla="*/ 617 h 735"/>
                <a:gd name="T76" fmla="*/ 268 w 624"/>
                <a:gd name="T77" fmla="*/ 595 h 735"/>
                <a:gd name="T78" fmla="*/ 258 w 624"/>
                <a:gd name="T79" fmla="*/ 569 h 735"/>
                <a:gd name="T80" fmla="*/ 236 w 624"/>
                <a:gd name="T81" fmla="*/ 556 h 735"/>
                <a:gd name="T82" fmla="*/ 219 w 624"/>
                <a:gd name="T83" fmla="*/ 555 h 735"/>
                <a:gd name="T84" fmla="*/ 0 w 624"/>
                <a:gd name="T85" fmla="*/ 555 h 735"/>
                <a:gd name="T86" fmla="*/ 3 w 624"/>
                <a:gd name="T87" fmla="*/ 438 h 735"/>
                <a:gd name="T88" fmla="*/ 25 w 624"/>
                <a:gd name="T89" fmla="*/ 387 h 735"/>
                <a:gd name="T90" fmla="*/ 65 w 624"/>
                <a:gd name="T91" fmla="*/ 348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4" h="735">
                  <a:moveTo>
                    <a:pt x="624" y="0"/>
                  </a:moveTo>
                  <a:lnTo>
                    <a:pt x="624" y="130"/>
                  </a:lnTo>
                  <a:lnTo>
                    <a:pt x="624" y="136"/>
                  </a:lnTo>
                  <a:lnTo>
                    <a:pt x="624" y="137"/>
                  </a:lnTo>
                  <a:lnTo>
                    <a:pt x="623" y="144"/>
                  </a:lnTo>
                  <a:lnTo>
                    <a:pt x="622" y="149"/>
                  </a:lnTo>
                  <a:lnTo>
                    <a:pt x="619" y="153"/>
                  </a:lnTo>
                  <a:lnTo>
                    <a:pt x="615" y="155"/>
                  </a:lnTo>
                  <a:lnTo>
                    <a:pt x="611" y="157"/>
                  </a:lnTo>
                  <a:lnTo>
                    <a:pt x="606" y="158"/>
                  </a:lnTo>
                  <a:lnTo>
                    <a:pt x="601" y="157"/>
                  </a:lnTo>
                  <a:lnTo>
                    <a:pt x="596" y="154"/>
                  </a:lnTo>
                  <a:lnTo>
                    <a:pt x="592" y="151"/>
                  </a:lnTo>
                  <a:lnTo>
                    <a:pt x="581" y="147"/>
                  </a:lnTo>
                  <a:lnTo>
                    <a:pt x="569" y="142"/>
                  </a:lnTo>
                  <a:lnTo>
                    <a:pt x="555" y="138"/>
                  </a:lnTo>
                  <a:lnTo>
                    <a:pt x="541" y="134"/>
                  </a:lnTo>
                  <a:lnTo>
                    <a:pt x="529" y="133"/>
                  </a:lnTo>
                  <a:lnTo>
                    <a:pt x="507" y="136"/>
                  </a:lnTo>
                  <a:lnTo>
                    <a:pt x="486" y="145"/>
                  </a:lnTo>
                  <a:lnTo>
                    <a:pt x="469" y="161"/>
                  </a:lnTo>
                  <a:lnTo>
                    <a:pt x="456" y="179"/>
                  </a:lnTo>
                  <a:lnTo>
                    <a:pt x="448" y="201"/>
                  </a:lnTo>
                  <a:lnTo>
                    <a:pt x="444" y="226"/>
                  </a:lnTo>
                  <a:lnTo>
                    <a:pt x="448" y="251"/>
                  </a:lnTo>
                  <a:lnTo>
                    <a:pt x="456" y="273"/>
                  </a:lnTo>
                  <a:lnTo>
                    <a:pt x="469" y="291"/>
                  </a:lnTo>
                  <a:lnTo>
                    <a:pt x="486" y="306"/>
                  </a:lnTo>
                  <a:lnTo>
                    <a:pt x="507" y="315"/>
                  </a:lnTo>
                  <a:lnTo>
                    <a:pt x="529" y="319"/>
                  </a:lnTo>
                  <a:lnTo>
                    <a:pt x="541" y="318"/>
                  </a:lnTo>
                  <a:lnTo>
                    <a:pt x="555" y="314"/>
                  </a:lnTo>
                  <a:lnTo>
                    <a:pt x="569" y="308"/>
                  </a:lnTo>
                  <a:lnTo>
                    <a:pt x="581" y="303"/>
                  </a:lnTo>
                  <a:lnTo>
                    <a:pt x="592" y="299"/>
                  </a:lnTo>
                  <a:lnTo>
                    <a:pt x="596" y="297"/>
                  </a:lnTo>
                  <a:lnTo>
                    <a:pt x="600" y="295"/>
                  </a:lnTo>
                  <a:lnTo>
                    <a:pt x="604" y="294"/>
                  </a:lnTo>
                  <a:lnTo>
                    <a:pt x="607" y="294"/>
                  </a:lnTo>
                  <a:lnTo>
                    <a:pt x="611" y="294"/>
                  </a:lnTo>
                  <a:lnTo>
                    <a:pt x="615" y="295"/>
                  </a:lnTo>
                  <a:lnTo>
                    <a:pt x="618" y="298"/>
                  </a:lnTo>
                  <a:lnTo>
                    <a:pt x="622" y="302"/>
                  </a:lnTo>
                  <a:lnTo>
                    <a:pt x="623" y="307"/>
                  </a:lnTo>
                  <a:lnTo>
                    <a:pt x="624" y="314"/>
                  </a:lnTo>
                  <a:lnTo>
                    <a:pt x="624" y="315"/>
                  </a:lnTo>
                  <a:lnTo>
                    <a:pt x="624" y="319"/>
                  </a:lnTo>
                  <a:lnTo>
                    <a:pt x="624" y="510"/>
                  </a:lnTo>
                  <a:lnTo>
                    <a:pt x="624" y="555"/>
                  </a:lnTo>
                  <a:lnTo>
                    <a:pt x="407" y="555"/>
                  </a:lnTo>
                  <a:lnTo>
                    <a:pt x="403" y="555"/>
                  </a:lnTo>
                  <a:lnTo>
                    <a:pt x="402" y="555"/>
                  </a:lnTo>
                  <a:lnTo>
                    <a:pt x="384" y="559"/>
                  </a:lnTo>
                  <a:lnTo>
                    <a:pt x="371" y="566"/>
                  </a:lnTo>
                  <a:lnTo>
                    <a:pt x="361" y="579"/>
                  </a:lnTo>
                  <a:lnTo>
                    <a:pt x="357" y="595"/>
                  </a:lnTo>
                  <a:lnTo>
                    <a:pt x="359" y="606"/>
                  </a:lnTo>
                  <a:lnTo>
                    <a:pt x="364" y="617"/>
                  </a:lnTo>
                  <a:lnTo>
                    <a:pt x="369" y="631"/>
                  </a:lnTo>
                  <a:lnTo>
                    <a:pt x="376" y="646"/>
                  </a:lnTo>
                  <a:lnTo>
                    <a:pt x="381" y="662"/>
                  </a:lnTo>
                  <a:lnTo>
                    <a:pt x="382" y="674"/>
                  </a:lnTo>
                  <a:lnTo>
                    <a:pt x="378" y="693"/>
                  </a:lnTo>
                  <a:lnTo>
                    <a:pt x="369" y="710"/>
                  </a:lnTo>
                  <a:lnTo>
                    <a:pt x="353" y="723"/>
                  </a:lnTo>
                  <a:lnTo>
                    <a:pt x="335" y="731"/>
                  </a:lnTo>
                  <a:lnTo>
                    <a:pt x="313" y="735"/>
                  </a:lnTo>
                  <a:lnTo>
                    <a:pt x="291" y="731"/>
                  </a:lnTo>
                  <a:lnTo>
                    <a:pt x="272" y="723"/>
                  </a:lnTo>
                  <a:lnTo>
                    <a:pt x="257" y="710"/>
                  </a:lnTo>
                  <a:lnTo>
                    <a:pt x="247" y="693"/>
                  </a:lnTo>
                  <a:lnTo>
                    <a:pt x="244" y="674"/>
                  </a:lnTo>
                  <a:lnTo>
                    <a:pt x="246" y="662"/>
                  </a:lnTo>
                  <a:lnTo>
                    <a:pt x="250" y="646"/>
                  </a:lnTo>
                  <a:lnTo>
                    <a:pt x="257" y="631"/>
                  </a:lnTo>
                  <a:lnTo>
                    <a:pt x="263" y="617"/>
                  </a:lnTo>
                  <a:lnTo>
                    <a:pt x="267" y="606"/>
                  </a:lnTo>
                  <a:lnTo>
                    <a:pt x="268" y="595"/>
                  </a:lnTo>
                  <a:lnTo>
                    <a:pt x="266" y="581"/>
                  </a:lnTo>
                  <a:lnTo>
                    <a:pt x="258" y="569"/>
                  </a:lnTo>
                  <a:lnTo>
                    <a:pt x="247" y="561"/>
                  </a:lnTo>
                  <a:lnTo>
                    <a:pt x="236" y="556"/>
                  </a:lnTo>
                  <a:lnTo>
                    <a:pt x="228" y="555"/>
                  </a:lnTo>
                  <a:lnTo>
                    <a:pt x="219" y="555"/>
                  </a:lnTo>
                  <a:lnTo>
                    <a:pt x="203" y="555"/>
                  </a:lnTo>
                  <a:lnTo>
                    <a:pt x="0" y="555"/>
                  </a:lnTo>
                  <a:lnTo>
                    <a:pt x="0" y="467"/>
                  </a:lnTo>
                  <a:lnTo>
                    <a:pt x="3" y="438"/>
                  </a:lnTo>
                  <a:lnTo>
                    <a:pt x="11" y="412"/>
                  </a:lnTo>
                  <a:lnTo>
                    <a:pt x="25" y="387"/>
                  </a:lnTo>
                  <a:lnTo>
                    <a:pt x="43" y="366"/>
                  </a:lnTo>
                  <a:lnTo>
                    <a:pt x="65" y="348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2244"/>
            <p:cNvSpPr>
              <a:spLocks/>
            </p:cNvSpPr>
            <p:nvPr/>
          </p:nvSpPr>
          <p:spPr bwMode="auto">
            <a:xfrm>
              <a:off x="9078620" y="4402775"/>
              <a:ext cx="990600" cy="1303338"/>
            </a:xfrm>
            <a:custGeom>
              <a:avLst/>
              <a:gdLst>
                <a:gd name="T0" fmla="*/ 335 w 624"/>
                <a:gd name="T1" fmla="*/ 4 h 821"/>
                <a:gd name="T2" fmla="*/ 369 w 624"/>
                <a:gd name="T3" fmla="*/ 29 h 821"/>
                <a:gd name="T4" fmla="*/ 382 w 624"/>
                <a:gd name="T5" fmla="*/ 65 h 821"/>
                <a:gd name="T6" fmla="*/ 376 w 624"/>
                <a:gd name="T7" fmla="*/ 94 h 821"/>
                <a:gd name="T8" fmla="*/ 364 w 624"/>
                <a:gd name="T9" fmla="*/ 123 h 821"/>
                <a:gd name="T10" fmla="*/ 357 w 624"/>
                <a:gd name="T11" fmla="*/ 145 h 821"/>
                <a:gd name="T12" fmla="*/ 369 w 624"/>
                <a:gd name="T13" fmla="*/ 171 h 821"/>
                <a:gd name="T14" fmla="*/ 394 w 624"/>
                <a:gd name="T15" fmla="*/ 185 h 821"/>
                <a:gd name="T16" fmla="*/ 593 w 624"/>
                <a:gd name="T17" fmla="*/ 186 h 821"/>
                <a:gd name="T18" fmla="*/ 605 w 624"/>
                <a:gd name="T19" fmla="*/ 186 h 821"/>
                <a:gd name="T20" fmla="*/ 622 w 624"/>
                <a:gd name="T21" fmla="*/ 186 h 821"/>
                <a:gd name="T22" fmla="*/ 624 w 624"/>
                <a:gd name="T23" fmla="*/ 217 h 821"/>
                <a:gd name="T24" fmla="*/ 624 w 624"/>
                <a:gd name="T25" fmla="*/ 420 h 821"/>
                <a:gd name="T26" fmla="*/ 624 w 624"/>
                <a:gd name="T27" fmla="*/ 427 h 821"/>
                <a:gd name="T28" fmla="*/ 622 w 624"/>
                <a:gd name="T29" fmla="*/ 437 h 821"/>
                <a:gd name="T30" fmla="*/ 615 w 624"/>
                <a:gd name="T31" fmla="*/ 444 h 821"/>
                <a:gd name="T32" fmla="*/ 607 w 624"/>
                <a:gd name="T33" fmla="*/ 446 h 821"/>
                <a:gd name="T34" fmla="*/ 600 w 624"/>
                <a:gd name="T35" fmla="*/ 444 h 821"/>
                <a:gd name="T36" fmla="*/ 592 w 624"/>
                <a:gd name="T37" fmla="*/ 440 h 821"/>
                <a:gd name="T38" fmla="*/ 569 w 624"/>
                <a:gd name="T39" fmla="*/ 431 h 821"/>
                <a:gd name="T40" fmla="*/ 541 w 624"/>
                <a:gd name="T41" fmla="*/ 423 h 821"/>
                <a:gd name="T42" fmla="*/ 507 w 624"/>
                <a:gd name="T43" fmla="*/ 424 h 821"/>
                <a:gd name="T44" fmla="*/ 469 w 624"/>
                <a:gd name="T45" fmla="*/ 449 h 821"/>
                <a:gd name="T46" fmla="*/ 448 w 624"/>
                <a:gd name="T47" fmla="*/ 490 h 821"/>
                <a:gd name="T48" fmla="*/ 448 w 624"/>
                <a:gd name="T49" fmla="*/ 539 h 821"/>
                <a:gd name="T50" fmla="*/ 469 w 624"/>
                <a:gd name="T51" fmla="*/ 580 h 821"/>
                <a:gd name="T52" fmla="*/ 507 w 624"/>
                <a:gd name="T53" fmla="*/ 603 h 821"/>
                <a:gd name="T54" fmla="*/ 541 w 624"/>
                <a:gd name="T55" fmla="*/ 606 h 821"/>
                <a:gd name="T56" fmla="*/ 569 w 624"/>
                <a:gd name="T57" fmla="*/ 597 h 821"/>
                <a:gd name="T58" fmla="*/ 592 w 624"/>
                <a:gd name="T59" fmla="*/ 588 h 821"/>
                <a:gd name="T60" fmla="*/ 601 w 624"/>
                <a:gd name="T61" fmla="*/ 584 h 821"/>
                <a:gd name="T62" fmla="*/ 611 w 624"/>
                <a:gd name="T63" fmla="*/ 583 h 821"/>
                <a:gd name="T64" fmla="*/ 619 w 624"/>
                <a:gd name="T65" fmla="*/ 588 h 821"/>
                <a:gd name="T66" fmla="*/ 623 w 624"/>
                <a:gd name="T67" fmla="*/ 597 h 821"/>
                <a:gd name="T68" fmla="*/ 624 w 624"/>
                <a:gd name="T69" fmla="*/ 605 h 821"/>
                <a:gd name="T70" fmla="*/ 624 w 624"/>
                <a:gd name="T71" fmla="*/ 821 h 821"/>
                <a:gd name="T72" fmla="*/ 107 w 624"/>
                <a:gd name="T73" fmla="*/ 817 h 821"/>
                <a:gd name="T74" fmla="*/ 52 w 624"/>
                <a:gd name="T75" fmla="*/ 791 h 821"/>
                <a:gd name="T76" fmla="*/ 13 w 624"/>
                <a:gd name="T77" fmla="*/ 742 h 821"/>
                <a:gd name="T78" fmla="*/ 0 w 624"/>
                <a:gd name="T79" fmla="*/ 681 h 821"/>
                <a:gd name="T80" fmla="*/ 219 w 624"/>
                <a:gd name="T81" fmla="*/ 186 h 821"/>
                <a:gd name="T82" fmla="*/ 236 w 624"/>
                <a:gd name="T83" fmla="*/ 185 h 821"/>
                <a:gd name="T84" fmla="*/ 247 w 624"/>
                <a:gd name="T85" fmla="*/ 179 h 821"/>
                <a:gd name="T86" fmla="*/ 257 w 624"/>
                <a:gd name="T87" fmla="*/ 173 h 821"/>
                <a:gd name="T88" fmla="*/ 267 w 624"/>
                <a:gd name="T89" fmla="*/ 157 h 821"/>
                <a:gd name="T90" fmla="*/ 267 w 624"/>
                <a:gd name="T91" fmla="*/ 135 h 821"/>
                <a:gd name="T92" fmla="*/ 257 w 624"/>
                <a:gd name="T93" fmla="*/ 110 h 821"/>
                <a:gd name="T94" fmla="*/ 246 w 624"/>
                <a:gd name="T95" fmla="*/ 79 h 821"/>
                <a:gd name="T96" fmla="*/ 247 w 624"/>
                <a:gd name="T97" fmla="*/ 46 h 821"/>
                <a:gd name="T98" fmla="*/ 272 w 624"/>
                <a:gd name="T99" fmla="*/ 13 h 821"/>
                <a:gd name="T100" fmla="*/ 313 w 624"/>
                <a:gd name="T101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4" h="821">
                  <a:moveTo>
                    <a:pt x="313" y="0"/>
                  </a:moveTo>
                  <a:lnTo>
                    <a:pt x="335" y="4"/>
                  </a:lnTo>
                  <a:lnTo>
                    <a:pt x="353" y="13"/>
                  </a:lnTo>
                  <a:lnTo>
                    <a:pt x="369" y="29"/>
                  </a:lnTo>
                  <a:lnTo>
                    <a:pt x="378" y="46"/>
                  </a:lnTo>
                  <a:lnTo>
                    <a:pt x="382" y="65"/>
                  </a:lnTo>
                  <a:lnTo>
                    <a:pt x="381" y="79"/>
                  </a:lnTo>
                  <a:lnTo>
                    <a:pt x="376" y="94"/>
                  </a:lnTo>
                  <a:lnTo>
                    <a:pt x="369" y="110"/>
                  </a:lnTo>
                  <a:lnTo>
                    <a:pt x="364" y="123"/>
                  </a:lnTo>
                  <a:lnTo>
                    <a:pt x="359" y="135"/>
                  </a:lnTo>
                  <a:lnTo>
                    <a:pt x="357" y="145"/>
                  </a:lnTo>
                  <a:lnTo>
                    <a:pt x="361" y="160"/>
                  </a:lnTo>
                  <a:lnTo>
                    <a:pt x="369" y="171"/>
                  </a:lnTo>
                  <a:lnTo>
                    <a:pt x="380" y="179"/>
                  </a:lnTo>
                  <a:lnTo>
                    <a:pt x="394" y="185"/>
                  </a:lnTo>
                  <a:lnTo>
                    <a:pt x="408" y="186"/>
                  </a:lnTo>
                  <a:lnTo>
                    <a:pt x="593" y="186"/>
                  </a:lnTo>
                  <a:lnTo>
                    <a:pt x="597" y="186"/>
                  </a:lnTo>
                  <a:lnTo>
                    <a:pt x="605" y="186"/>
                  </a:lnTo>
                  <a:lnTo>
                    <a:pt x="614" y="186"/>
                  </a:lnTo>
                  <a:lnTo>
                    <a:pt x="622" y="186"/>
                  </a:lnTo>
                  <a:lnTo>
                    <a:pt x="624" y="186"/>
                  </a:lnTo>
                  <a:lnTo>
                    <a:pt x="624" y="217"/>
                  </a:lnTo>
                  <a:lnTo>
                    <a:pt x="624" y="229"/>
                  </a:lnTo>
                  <a:lnTo>
                    <a:pt x="624" y="420"/>
                  </a:lnTo>
                  <a:lnTo>
                    <a:pt x="624" y="424"/>
                  </a:lnTo>
                  <a:lnTo>
                    <a:pt x="624" y="427"/>
                  </a:lnTo>
                  <a:lnTo>
                    <a:pt x="623" y="432"/>
                  </a:lnTo>
                  <a:lnTo>
                    <a:pt x="622" y="437"/>
                  </a:lnTo>
                  <a:lnTo>
                    <a:pt x="618" y="441"/>
                  </a:lnTo>
                  <a:lnTo>
                    <a:pt x="615" y="444"/>
                  </a:lnTo>
                  <a:lnTo>
                    <a:pt x="611" y="445"/>
                  </a:lnTo>
                  <a:lnTo>
                    <a:pt x="607" y="446"/>
                  </a:lnTo>
                  <a:lnTo>
                    <a:pt x="604" y="445"/>
                  </a:lnTo>
                  <a:lnTo>
                    <a:pt x="600" y="444"/>
                  </a:lnTo>
                  <a:lnTo>
                    <a:pt x="596" y="442"/>
                  </a:lnTo>
                  <a:lnTo>
                    <a:pt x="592" y="440"/>
                  </a:lnTo>
                  <a:lnTo>
                    <a:pt x="581" y="436"/>
                  </a:lnTo>
                  <a:lnTo>
                    <a:pt x="569" y="431"/>
                  </a:lnTo>
                  <a:lnTo>
                    <a:pt x="555" y="427"/>
                  </a:lnTo>
                  <a:lnTo>
                    <a:pt x="541" y="423"/>
                  </a:lnTo>
                  <a:lnTo>
                    <a:pt x="529" y="422"/>
                  </a:lnTo>
                  <a:lnTo>
                    <a:pt x="507" y="424"/>
                  </a:lnTo>
                  <a:lnTo>
                    <a:pt x="486" y="433"/>
                  </a:lnTo>
                  <a:lnTo>
                    <a:pt x="469" y="449"/>
                  </a:lnTo>
                  <a:lnTo>
                    <a:pt x="456" y="467"/>
                  </a:lnTo>
                  <a:lnTo>
                    <a:pt x="448" y="490"/>
                  </a:lnTo>
                  <a:lnTo>
                    <a:pt x="444" y="514"/>
                  </a:lnTo>
                  <a:lnTo>
                    <a:pt x="448" y="539"/>
                  </a:lnTo>
                  <a:lnTo>
                    <a:pt x="456" y="562"/>
                  </a:lnTo>
                  <a:lnTo>
                    <a:pt x="469" y="580"/>
                  </a:lnTo>
                  <a:lnTo>
                    <a:pt x="486" y="594"/>
                  </a:lnTo>
                  <a:lnTo>
                    <a:pt x="507" y="603"/>
                  </a:lnTo>
                  <a:lnTo>
                    <a:pt x="529" y="607"/>
                  </a:lnTo>
                  <a:lnTo>
                    <a:pt x="541" y="606"/>
                  </a:lnTo>
                  <a:lnTo>
                    <a:pt x="555" y="602"/>
                  </a:lnTo>
                  <a:lnTo>
                    <a:pt x="569" y="597"/>
                  </a:lnTo>
                  <a:lnTo>
                    <a:pt x="581" y="592"/>
                  </a:lnTo>
                  <a:lnTo>
                    <a:pt x="592" y="588"/>
                  </a:lnTo>
                  <a:lnTo>
                    <a:pt x="596" y="585"/>
                  </a:lnTo>
                  <a:lnTo>
                    <a:pt x="601" y="584"/>
                  </a:lnTo>
                  <a:lnTo>
                    <a:pt x="606" y="583"/>
                  </a:lnTo>
                  <a:lnTo>
                    <a:pt x="611" y="583"/>
                  </a:lnTo>
                  <a:lnTo>
                    <a:pt x="615" y="584"/>
                  </a:lnTo>
                  <a:lnTo>
                    <a:pt x="619" y="588"/>
                  </a:lnTo>
                  <a:lnTo>
                    <a:pt x="622" y="592"/>
                  </a:lnTo>
                  <a:lnTo>
                    <a:pt x="623" y="597"/>
                  </a:lnTo>
                  <a:lnTo>
                    <a:pt x="624" y="603"/>
                  </a:lnTo>
                  <a:lnTo>
                    <a:pt x="624" y="605"/>
                  </a:lnTo>
                  <a:lnTo>
                    <a:pt x="624" y="609"/>
                  </a:lnTo>
                  <a:lnTo>
                    <a:pt x="624" y="821"/>
                  </a:lnTo>
                  <a:lnTo>
                    <a:pt x="140" y="821"/>
                  </a:lnTo>
                  <a:lnTo>
                    <a:pt x="107" y="817"/>
                  </a:lnTo>
                  <a:lnTo>
                    <a:pt x="79" y="806"/>
                  </a:lnTo>
                  <a:lnTo>
                    <a:pt x="52" y="791"/>
                  </a:lnTo>
                  <a:lnTo>
                    <a:pt x="30" y="768"/>
                  </a:lnTo>
                  <a:lnTo>
                    <a:pt x="13" y="742"/>
                  </a:lnTo>
                  <a:lnTo>
                    <a:pt x="3" y="713"/>
                  </a:lnTo>
                  <a:lnTo>
                    <a:pt x="0" y="681"/>
                  </a:lnTo>
                  <a:lnTo>
                    <a:pt x="0" y="186"/>
                  </a:lnTo>
                  <a:lnTo>
                    <a:pt x="219" y="186"/>
                  </a:lnTo>
                  <a:lnTo>
                    <a:pt x="229" y="185"/>
                  </a:lnTo>
                  <a:lnTo>
                    <a:pt x="236" y="185"/>
                  </a:lnTo>
                  <a:lnTo>
                    <a:pt x="242" y="182"/>
                  </a:lnTo>
                  <a:lnTo>
                    <a:pt x="247" y="179"/>
                  </a:lnTo>
                  <a:lnTo>
                    <a:pt x="253" y="177"/>
                  </a:lnTo>
                  <a:lnTo>
                    <a:pt x="257" y="173"/>
                  </a:lnTo>
                  <a:lnTo>
                    <a:pt x="262" y="168"/>
                  </a:lnTo>
                  <a:lnTo>
                    <a:pt x="267" y="157"/>
                  </a:lnTo>
                  <a:lnTo>
                    <a:pt x="268" y="145"/>
                  </a:lnTo>
                  <a:lnTo>
                    <a:pt x="267" y="135"/>
                  </a:lnTo>
                  <a:lnTo>
                    <a:pt x="263" y="123"/>
                  </a:lnTo>
                  <a:lnTo>
                    <a:pt x="257" y="110"/>
                  </a:lnTo>
                  <a:lnTo>
                    <a:pt x="250" y="94"/>
                  </a:lnTo>
                  <a:lnTo>
                    <a:pt x="246" y="79"/>
                  </a:lnTo>
                  <a:lnTo>
                    <a:pt x="244" y="65"/>
                  </a:lnTo>
                  <a:lnTo>
                    <a:pt x="247" y="46"/>
                  </a:lnTo>
                  <a:lnTo>
                    <a:pt x="257" y="29"/>
                  </a:lnTo>
                  <a:lnTo>
                    <a:pt x="272" y="13"/>
                  </a:lnTo>
                  <a:lnTo>
                    <a:pt x="291" y="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37" name="Group 87"/>
            <p:cNvGrpSpPr/>
            <p:nvPr/>
          </p:nvGrpSpPr>
          <p:grpSpPr>
            <a:xfrm>
              <a:off x="9078620" y="2639063"/>
              <a:ext cx="3097213" cy="3067050"/>
              <a:chOff x="4549775" y="2693988"/>
              <a:chExt cx="3097213" cy="3067050"/>
            </a:xfrm>
            <a:solidFill>
              <a:schemeClr val="bg1"/>
            </a:solidFill>
          </p:grpSpPr>
          <p:sp>
            <p:nvSpPr>
              <p:cNvPr id="38" name="Freeform 2229"/>
              <p:cNvSpPr>
                <a:spLocks noEditPoints="1"/>
              </p:cNvSpPr>
              <p:nvPr/>
            </p:nvSpPr>
            <p:spPr bwMode="auto">
              <a:xfrm>
                <a:off x="6645275" y="4451350"/>
                <a:ext cx="1001713" cy="1309688"/>
              </a:xfrm>
              <a:custGeom>
                <a:avLst/>
                <a:gdLst>
                  <a:gd name="T0" fmla="*/ 14 w 631"/>
                  <a:gd name="T1" fmla="*/ 581 h 825"/>
                  <a:gd name="T2" fmla="*/ 379 w 631"/>
                  <a:gd name="T3" fmla="*/ 21 h 825"/>
                  <a:gd name="T4" fmla="*/ 401 w 631"/>
                  <a:gd name="T5" fmla="*/ 76 h 825"/>
                  <a:gd name="T6" fmla="*/ 388 w 631"/>
                  <a:gd name="T7" fmla="*/ 117 h 825"/>
                  <a:gd name="T8" fmla="*/ 378 w 631"/>
                  <a:gd name="T9" fmla="*/ 143 h 825"/>
                  <a:gd name="T10" fmla="*/ 381 w 631"/>
                  <a:gd name="T11" fmla="*/ 164 h 825"/>
                  <a:gd name="T12" fmla="*/ 407 w 631"/>
                  <a:gd name="T13" fmla="*/ 181 h 825"/>
                  <a:gd name="T14" fmla="*/ 419 w 631"/>
                  <a:gd name="T15" fmla="*/ 198 h 825"/>
                  <a:gd name="T16" fmla="*/ 366 w 631"/>
                  <a:gd name="T17" fmla="*/ 170 h 825"/>
                  <a:gd name="T18" fmla="*/ 367 w 631"/>
                  <a:gd name="T19" fmla="*/ 123 h 825"/>
                  <a:gd name="T20" fmla="*/ 384 w 631"/>
                  <a:gd name="T21" fmla="*/ 80 h 825"/>
                  <a:gd name="T22" fmla="*/ 384 w 631"/>
                  <a:gd name="T23" fmla="*/ 56 h 825"/>
                  <a:gd name="T24" fmla="*/ 341 w 631"/>
                  <a:gd name="T25" fmla="*/ 18 h 825"/>
                  <a:gd name="T26" fmla="*/ 281 w 631"/>
                  <a:gd name="T27" fmla="*/ 33 h 825"/>
                  <a:gd name="T28" fmla="*/ 264 w 631"/>
                  <a:gd name="T29" fmla="*/ 72 h 825"/>
                  <a:gd name="T30" fmla="*/ 269 w 631"/>
                  <a:gd name="T31" fmla="*/ 94 h 825"/>
                  <a:gd name="T32" fmla="*/ 288 w 631"/>
                  <a:gd name="T33" fmla="*/ 149 h 825"/>
                  <a:gd name="T34" fmla="*/ 257 w 631"/>
                  <a:gd name="T35" fmla="*/ 193 h 825"/>
                  <a:gd name="T36" fmla="*/ 235 w 631"/>
                  <a:gd name="T37" fmla="*/ 198 h 825"/>
                  <a:gd name="T38" fmla="*/ 17 w 631"/>
                  <a:gd name="T39" fmla="*/ 424 h 825"/>
                  <a:gd name="T40" fmla="*/ 19 w 631"/>
                  <a:gd name="T41" fmla="*/ 437 h 825"/>
                  <a:gd name="T42" fmla="*/ 24 w 631"/>
                  <a:gd name="T43" fmla="*/ 441 h 825"/>
                  <a:gd name="T44" fmla="*/ 38 w 631"/>
                  <a:gd name="T45" fmla="*/ 437 h 825"/>
                  <a:gd name="T46" fmla="*/ 82 w 631"/>
                  <a:gd name="T47" fmla="*/ 420 h 825"/>
                  <a:gd name="T48" fmla="*/ 153 w 631"/>
                  <a:gd name="T49" fmla="*/ 431 h 825"/>
                  <a:gd name="T50" fmla="*/ 201 w 631"/>
                  <a:gd name="T51" fmla="*/ 517 h 825"/>
                  <a:gd name="T52" fmla="*/ 153 w 631"/>
                  <a:gd name="T53" fmla="*/ 605 h 825"/>
                  <a:gd name="T54" fmla="*/ 82 w 631"/>
                  <a:gd name="T55" fmla="*/ 615 h 825"/>
                  <a:gd name="T56" fmla="*/ 34 w 631"/>
                  <a:gd name="T57" fmla="*/ 597 h 825"/>
                  <a:gd name="T58" fmla="*/ 22 w 631"/>
                  <a:gd name="T59" fmla="*/ 594 h 825"/>
                  <a:gd name="T60" fmla="*/ 17 w 631"/>
                  <a:gd name="T61" fmla="*/ 602 h 825"/>
                  <a:gd name="T62" fmla="*/ 17 w 631"/>
                  <a:gd name="T63" fmla="*/ 607 h 825"/>
                  <a:gd name="T64" fmla="*/ 0 w 631"/>
                  <a:gd name="T65" fmla="*/ 613 h 825"/>
                  <a:gd name="T66" fmla="*/ 1 w 631"/>
                  <a:gd name="T67" fmla="*/ 598 h 825"/>
                  <a:gd name="T68" fmla="*/ 14 w 631"/>
                  <a:gd name="T69" fmla="*/ 581 h 825"/>
                  <a:gd name="T70" fmla="*/ 40 w 631"/>
                  <a:gd name="T71" fmla="*/ 581 h 825"/>
                  <a:gd name="T72" fmla="*/ 74 w 631"/>
                  <a:gd name="T73" fmla="*/ 596 h 825"/>
                  <a:gd name="T74" fmla="*/ 104 w 631"/>
                  <a:gd name="T75" fmla="*/ 602 h 825"/>
                  <a:gd name="T76" fmla="*/ 174 w 631"/>
                  <a:gd name="T77" fmla="*/ 560 h 825"/>
                  <a:gd name="T78" fmla="*/ 174 w 631"/>
                  <a:gd name="T79" fmla="*/ 475 h 825"/>
                  <a:gd name="T80" fmla="*/ 104 w 631"/>
                  <a:gd name="T81" fmla="*/ 433 h 825"/>
                  <a:gd name="T82" fmla="*/ 77 w 631"/>
                  <a:gd name="T83" fmla="*/ 439 h 825"/>
                  <a:gd name="T84" fmla="*/ 40 w 631"/>
                  <a:gd name="T85" fmla="*/ 453 h 825"/>
                  <a:gd name="T86" fmla="*/ 19 w 631"/>
                  <a:gd name="T87" fmla="*/ 457 h 825"/>
                  <a:gd name="T88" fmla="*/ 5 w 631"/>
                  <a:gd name="T89" fmla="*/ 445 h 825"/>
                  <a:gd name="T90" fmla="*/ 0 w 631"/>
                  <a:gd name="T91" fmla="*/ 429 h 825"/>
                  <a:gd name="T92" fmla="*/ 0 w 631"/>
                  <a:gd name="T93" fmla="*/ 233 h 825"/>
                  <a:gd name="T94" fmla="*/ 235 w 631"/>
                  <a:gd name="T95" fmla="*/ 181 h 825"/>
                  <a:gd name="T96" fmla="*/ 269 w 631"/>
                  <a:gd name="T97" fmla="*/ 161 h 825"/>
                  <a:gd name="T98" fmla="*/ 267 w 631"/>
                  <a:gd name="T99" fmla="*/ 130 h 825"/>
                  <a:gd name="T100" fmla="*/ 248 w 631"/>
                  <a:gd name="T101" fmla="*/ 76 h 825"/>
                  <a:gd name="T102" fmla="*/ 271 w 631"/>
                  <a:gd name="T103" fmla="*/ 21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1" h="825">
                    <a:moveTo>
                      <a:pt x="14" y="581"/>
                    </a:moveTo>
                    <a:lnTo>
                      <a:pt x="14" y="581"/>
                    </a:lnTo>
                    <a:lnTo>
                      <a:pt x="14" y="581"/>
                    </a:lnTo>
                    <a:lnTo>
                      <a:pt x="14" y="581"/>
                    </a:lnTo>
                    <a:close/>
                    <a:moveTo>
                      <a:pt x="324" y="0"/>
                    </a:moveTo>
                    <a:lnTo>
                      <a:pt x="345" y="3"/>
                    </a:lnTo>
                    <a:lnTo>
                      <a:pt x="364" y="11"/>
                    </a:lnTo>
                    <a:lnTo>
                      <a:pt x="379" y="21"/>
                    </a:lnTo>
                    <a:lnTo>
                      <a:pt x="391" y="34"/>
                    </a:lnTo>
                    <a:lnTo>
                      <a:pt x="399" y="51"/>
                    </a:lnTo>
                    <a:lnTo>
                      <a:pt x="403" y="69"/>
                    </a:lnTo>
                    <a:lnTo>
                      <a:pt x="401" y="76"/>
                    </a:lnTo>
                    <a:lnTo>
                      <a:pt x="400" y="84"/>
                    </a:lnTo>
                    <a:lnTo>
                      <a:pt x="398" y="92"/>
                    </a:lnTo>
                    <a:lnTo>
                      <a:pt x="395" y="100"/>
                    </a:lnTo>
                    <a:lnTo>
                      <a:pt x="388" y="117"/>
                    </a:lnTo>
                    <a:lnTo>
                      <a:pt x="382" y="130"/>
                    </a:lnTo>
                    <a:lnTo>
                      <a:pt x="382" y="130"/>
                    </a:lnTo>
                    <a:lnTo>
                      <a:pt x="379" y="136"/>
                    </a:lnTo>
                    <a:lnTo>
                      <a:pt x="378" y="143"/>
                    </a:lnTo>
                    <a:lnTo>
                      <a:pt x="378" y="149"/>
                    </a:lnTo>
                    <a:lnTo>
                      <a:pt x="378" y="153"/>
                    </a:lnTo>
                    <a:lnTo>
                      <a:pt x="379" y="158"/>
                    </a:lnTo>
                    <a:lnTo>
                      <a:pt x="381" y="164"/>
                    </a:lnTo>
                    <a:lnTo>
                      <a:pt x="384" y="169"/>
                    </a:lnTo>
                    <a:lnTo>
                      <a:pt x="390" y="173"/>
                    </a:lnTo>
                    <a:lnTo>
                      <a:pt x="396" y="177"/>
                    </a:lnTo>
                    <a:lnTo>
                      <a:pt x="407" y="181"/>
                    </a:lnTo>
                    <a:lnTo>
                      <a:pt x="419" y="182"/>
                    </a:lnTo>
                    <a:lnTo>
                      <a:pt x="631" y="182"/>
                    </a:lnTo>
                    <a:lnTo>
                      <a:pt x="631" y="198"/>
                    </a:lnTo>
                    <a:lnTo>
                      <a:pt x="419" y="198"/>
                    </a:lnTo>
                    <a:lnTo>
                      <a:pt x="404" y="196"/>
                    </a:lnTo>
                    <a:lnTo>
                      <a:pt x="390" y="191"/>
                    </a:lnTo>
                    <a:lnTo>
                      <a:pt x="377" y="183"/>
                    </a:lnTo>
                    <a:lnTo>
                      <a:pt x="366" y="170"/>
                    </a:lnTo>
                    <a:lnTo>
                      <a:pt x="362" y="160"/>
                    </a:lnTo>
                    <a:lnTo>
                      <a:pt x="361" y="149"/>
                    </a:lnTo>
                    <a:lnTo>
                      <a:pt x="364" y="136"/>
                    </a:lnTo>
                    <a:lnTo>
                      <a:pt x="367" y="123"/>
                    </a:lnTo>
                    <a:lnTo>
                      <a:pt x="367" y="123"/>
                    </a:lnTo>
                    <a:lnTo>
                      <a:pt x="374" y="110"/>
                    </a:lnTo>
                    <a:lnTo>
                      <a:pt x="379" y="94"/>
                    </a:lnTo>
                    <a:lnTo>
                      <a:pt x="384" y="80"/>
                    </a:lnTo>
                    <a:lnTo>
                      <a:pt x="386" y="76"/>
                    </a:lnTo>
                    <a:lnTo>
                      <a:pt x="386" y="72"/>
                    </a:lnTo>
                    <a:lnTo>
                      <a:pt x="386" y="69"/>
                    </a:lnTo>
                    <a:lnTo>
                      <a:pt x="384" y="56"/>
                    </a:lnTo>
                    <a:lnTo>
                      <a:pt x="378" y="43"/>
                    </a:lnTo>
                    <a:lnTo>
                      <a:pt x="369" y="33"/>
                    </a:lnTo>
                    <a:lnTo>
                      <a:pt x="356" y="25"/>
                    </a:lnTo>
                    <a:lnTo>
                      <a:pt x="341" y="18"/>
                    </a:lnTo>
                    <a:lnTo>
                      <a:pt x="324" y="17"/>
                    </a:lnTo>
                    <a:lnTo>
                      <a:pt x="309" y="18"/>
                    </a:lnTo>
                    <a:lnTo>
                      <a:pt x="294" y="25"/>
                    </a:lnTo>
                    <a:lnTo>
                      <a:pt x="281" y="33"/>
                    </a:lnTo>
                    <a:lnTo>
                      <a:pt x="272" y="43"/>
                    </a:lnTo>
                    <a:lnTo>
                      <a:pt x="265" y="56"/>
                    </a:lnTo>
                    <a:lnTo>
                      <a:pt x="264" y="69"/>
                    </a:lnTo>
                    <a:lnTo>
                      <a:pt x="264" y="72"/>
                    </a:lnTo>
                    <a:lnTo>
                      <a:pt x="264" y="76"/>
                    </a:lnTo>
                    <a:lnTo>
                      <a:pt x="265" y="80"/>
                    </a:lnTo>
                    <a:lnTo>
                      <a:pt x="267" y="86"/>
                    </a:lnTo>
                    <a:lnTo>
                      <a:pt x="269" y="94"/>
                    </a:lnTo>
                    <a:lnTo>
                      <a:pt x="276" y="110"/>
                    </a:lnTo>
                    <a:lnTo>
                      <a:pt x="282" y="123"/>
                    </a:lnTo>
                    <a:lnTo>
                      <a:pt x="286" y="136"/>
                    </a:lnTo>
                    <a:lnTo>
                      <a:pt x="288" y="149"/>
                    </a:lnTo>
                    <a:lnTo>
                      <a:pt x="286" y="161"/>
                    </a:lnTo>
                    <a:lnTo>
                      <a:pt x="281" y="173"/>
                    </a:lnTo>
                    <a:lnTo>
                      <a:pt x="273" y="183"/>
                    </a:lnTo>
                    <a:lnTo>
                      <a:pt x="257" y="193"/>
                    </a:lnTo>
                    <a:lnTo>
                      <a:pt x="237" y="198"/>
                    </a:lnTo>
                    <a:lnTo>
                      <a:pt x="237" y="198"/>
                    </a:lnTo>
                    <a:lnTo>
                      <a:pt x="235" y="198"/>
                    </a:lnTo>
                    <a:lnTo>
                      <a:pt x="235" y="198"/>
                    </a:lnTo>
                    <a:lnTo>
                      <a:pt x="230" y="198"/>
                    </a:lnTo>
                    <a:lnTo>
                      <a:pt x="17" y="198"/>
                    </a:lnTo>
                    <a:lnTo>
                      <a:pt x="17" y="233"/>
                    </a:lnTo>
                    <a:lnTo>
                      <a:pt x="17" y="424"/>
                    </a:lnTo>
                    <a:lnTo>
                      <a:pt x="17" y="427"/>
                    </a:lnTo>
                    <a:lnTo>
                      <a:pt x="17" y="429"/>
                    </a:lnTo>
                    <a:lnTo>
                      <a:pt x="18" y="433"/>
                    </a:lnTo>
                    <a:lnTo>
                      <a:pt x="19" y="437"/>
                    </a:lnTo>
                    <a:lnTo>
                      <a:pt x="21" y="440"/>
                    </a:lnTo>
                    <a:lnTo>
                      <a:pt x="22" y="441"/>
                    </a:lnTo>
                    <a:lnTo>
                      <a:pt x="23" y="441"/>
                    </a:lnTo>
                    <a:lnTo>
                      <a:pt x="24" y="441"/>
                    </a:lnTo>
                    <a:lnTo>
                      <a:pt x="27" y="441"/>
                    </a:lnTo>
                    <a:lnTo>
                      <a:pt x="31" y="440"/>
                    </a:lnTo>
                    <a:lnTo>
                      <a:pt x="34" y="439"/>
                    </a:lnTo>
                    <a:lnTo>
                      <a:pt x="38" y="437"/>
                    </a:lnTo>
                    <a:lnTo>
                      <a:pt x="45" y="433"/>
                    </a:lnTo>
                    <a:lnTo>
                      <a:pt x="57" y="428"/>
                    </a:lnTo>
                    <a:lnTo>
                      <a:pt x="69" y="424"/>
                    </a:lnTo>
                    <a:lnTo>
                      <a:pt x="82" y="420"/>
                    </a:lnTo>
                    <a:lnTo>
                      <a:pt x="94" y="418"/>
                    </a:lnTo>
                    <a:lnTo>
                      <a:pt x="104" y="416"/>
                    </a:lnTo>
                    <a:lnTo>
                      <a:pt x="129" y="420"/>
                    </a:lnTo>
                    <a:lnTo>
                      <a:pt x="153" y="431"/>
                    </a:lnTo>
                    <a:lnTo>
                      <a:pt x="172" y="446"/>
                    </a:lnTo>
                    <a:lnTo>
                      <a:pt x="188" y="467"/>
                    </a:lnTo>
                    <a:lnTo>
                      <a:pt x="199" y="491"/>
                    </a:lnTo>
                    <a:lnTo>
                      <a:pt x="201" y="517"/>
                    </a:lnTo>
                    <a:lnTo>
                      <a:pt x="199" y="545"/>
                    </a:lnTo>
                    <a:lnTo>
                      <a:pt x="188" y="568"/>
                    </a:lnTo>
                    <a:lnTo>
                      <a:pt x="172" y="589"/>
                    </a:lnTo>
                    <a:lnTo>
                      <a:pt x="153" y="605"/>
                    </a:lnTo>
                    <a:lnTo>
                      <a:pt x="129" y="615"/>
                    </a:lnTo>
                    <a:lnTo>
                      <a:pt x="104" y="619"/>
                    </a:lnTo>
                    <a:lnTo>
                      <a:pt x="94" y="618"/>
                    </a:lnTo>
                    <a:lnTo>
                      <a:pt x="82" y="615"/>
                    </a:lnTo>
                    <a:lnTo>
                      <a:pt x="61" y="609"/>
                    </a:lnTo>
                    <a:lnTo>
                      <a:pt x="48" y="604"/>
                    </a:lnTo>
                    <a:lnTo>
                      <a:pt x="39" y="598"/>
                    </a:lnTo>
                    <a:lnTo>
                      <a:pt x="34" y="597"/>
                    </a:lnTo>
                    <a:lnTo>
                      <a:pt x="28" y="594"/>
                    </a:lnTo>
                    <a:lnTo>
                      <a:pt x="24" y="594"/>
                    </a:lnTo>
                    <a:lnTo>
                      <a:pt x="23" y="594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21" y="596"/>
                    </a:lnTo>
                    <a:lnTo>
                      <a:pt x="18" y="598"/>
                    </a:lnTo>
                    <a:lnTo>
                      <a:pt x="17" y="602"/>
                    </a:lnTo>
                    <a:lnTo>
                      <a:pt x="17" y="607"/>
                    </a:lnTo>
                    <a:lnTo>
                      <a:pt x="17" y="607"/>
                    </a:lnTo>
                    <a:lnTo>
                      <a:pt x="17" y="607"/>
                    </a:lnTo>
                    <a:lnTo>
                      <a:pt x="17" y="607"/>
                    </a:lnTo>
                    <a:lnTo>
                      <a:pt x="17" y="613"/>
                    </a:lnTo>
                    <a:lnTo>
                      <a:pt x="17" y="825"/>
                    </a:lnTo>
                    <a:lnTo>
                      <a:pt x="0" y="825"/>
                    </a:lnTo>
                    <a:lnTo>
                      <a:pt x="0" y="613"/>
                    </a:lnTo>
                    <a:lnTo>
                      <a:pt x="0" y="607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1" y="598"/>
                    </a:lnTo>
                    <a:lnTo>
                      <a:pt x="4" y="592"/>
                    </a:lnTo>
                    <a:lnTo>
                      <a:pt x="6" y="588"/>
                    </a:lnTo>
                    <a:lnTo>
                      <a:pt x="10" y="584"/>
                    </a:lnTo>
                    <a:lnTo>
                      <a:pt x="14" y="581"/>
                    </a:lnTo>
                    <a:lnTo>
                      <a:pt x="19" y="579"/>
                    </a:lnTo>
                    <a:lnTo>
                      <a:pt x="24" y="577"/>
                    </a:lnTo>
                    <a:lnTo>
                      <a:pt x="32" y="579"/>
                    </a:lnTo>
                    <a:lnTo>
                      <a:pt x="40" y="581"/>
                    </a:lnTo>
                    <a:lnTo>
                      <a:pt x="44" y="584"/>
                    </a:lnTo>
                    <a:lnTo>
                      <a:pt x="52" y="588"/>
                    </a:lnTo>
                    <a:lnTo>
                      <a:pt x="62" y="592"/>
                    </a:lnTo>
                    <a:lnTo>
                      <a:pt x="74" y="596"/>
                    </a:lnTo>
                    <a:lnTo>
                      <a:pt x="87" y="600"/>
                    </a:lnTo>
                    <a:lnTo>
                      <a:pt x="93" y="601"/>
                    </a:lnTo>
                    <a:lnTo>
                      <a:pt x="99" y="602"/>
                    </a:lnTo>
                    <a:lnTo>
                      <a:pt x="104" y="602"/>
                    </a:lnTo>
                    <a:lnTo>
                      <a:pt x="125" y="600"/>
                    </a:lnTo>
                    <a:lnTo>
                      <a:pt x="144" y="592"/>
                    </a:lnTo>
                    <a:lnTo>
                      <a:pt x="161" y="577"/>
                    </a:lnTo>
                    <a:lnTo>
                      <a:pt x="174" y="560"/>
                    </a:lnTo>
                    <a:lnTo>
                      <a:pt x="183" y="541"/>
                    </a:lnTo>
                    <a:lnTo>
                      <a:pt x="185" y="517"/>
                    </a:lnTo>
                    <a:lnTo>
                      <a:pt x="183" y="495"/>
                    </a:lnTo>
                    <a:lnTo>
                      <a:pt x="174" y="475"/>
                    </a:lnTo>
                    <a:lnTo>
                      <a:pt x="161" y="458"/>
                    </a:lnTo>
                    <a:lnTo>
                      <a:pt x="144" y="444"/>
                    </a:lnTo>
                    <a:lnTo>
                      <a:pt x="125" y="436"/>
                    </a:lnTo>
                    <a:lnTo>
                      <a:pt x="104" y="433"/>
                    </a:lnTo>
                    <a:lnTo>
                      <a:pt x="99" y="433"/>
                    </a:lnTo>
                    <a:lnTo>
                      <a:pt x="93" y="435"/>
                    </a:lnTo>
                    <a:lnTo>
                      <a:pt x="87" y="436"/>
                    </a:lnTo>
                    <a:lnTo>
                      <a:pt x="77" y="439"/>
                    </a:lnTo>
                    <a:lnTo>
                      <a:pt x="66" y="443"/>
                    </a:lnTo>
                    <a:lnTo>
                      <a:pt x="55" y="448"/>
                    </a:lnTo>
                    <a:lnTo>
                      <a:pt x="45" y="452"/>
                    </a:lnTo>
                    <a:lnTo>
                      <a:pt x="40" y="453"/>
                    </a:lnTo>
                    <a:lnTo>
                      <a:pt x="36" y="456"/>
                    </a:lnTo>
                    <a:lnTo>
                      <a:pt x="31" y="457"/>
                    </a:lnTo>
                    <a:lnTo>
                      <a:pt x="24" y="457"/>
                    </a:lnTo>
                    <a:lnTo>
                      <a:pt x="19" y="457"/>
                    </a:lnTo>
                    <a:lnTo>
                      <a:pt x="14" y="454"/>
                    </a:lnTo>
                    <a:lnTo>
                      <a:pt x="10" y="452"/>
                    </a:lnTo>
                    <a:lnTo>
                      <a:pt x="7" y="449"/>
                    </a:lnTo>
                    <a:lnTo>
                      <a:pt x="5" y="445"/>
                    </a:lnTo>
                    <a:lnTo>
                      <a:pt x="2" y="439"/>
                    </a:lnTo>
                    <a:lnTo>
                      <a:pt x="0" y="431"/>
                    </a:lnTo>
                    <a:lnTo>
                      <a:pt x="0" y="431"/>
                    </a:lnTo>
                    <a:lnTo>
                      <a:pt x="0" y="429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4"/>
                    </a:lnTo>
                    <a:lnTo>
                      <a:pt x="0" y="233"/>
                    </a:lnTo>
                    <a:lnTo>
                      <a:pt x="0" y="182"/>
                    </a:lnTo>
                    <a:lnTo>
                      <a:pt x="230" y="182"/>
                    </a:lnTo>
                    <a:lnTo>
                      <a:pt x="234" y="182"/>
                    </a:lnTo>
                    <a:lnTo>
                      <a:pt x="235" y="181"/>
                    </a:lnTo>
                    <a:lnTo>
                      <a:pt x="235" y="181"/>
                    </a:lnTo>
                    <a:lnTo>
                      <a:pt x="251" y="178"/>
                    </a:lnTo>
                    <a:lnTo>
                      <a:pt x="263" y="170"/>
                    </a:lnTo>
                    <a:lnTo>
                      <a:pt x="269" y="161"/>
                    </a:lnTo>
                    <a:lnTo>
                      <a:pt x="272" y="149"/>
                    </a:lnTo>
                    <a:lnTo>
                      <a:pt x="272" y="143"/>
                    </a:lnTo>
                    <a:lnTo>
                      <a:pt x="271" y="136"/>
                    </a:lnTo>
                    <a:lnTo>
                      <a:pt x="267" y="130"/>
                    </a:lnTo>
                    <a:lnTo>
                      <a:pt x="261" y="117"/>
                    </a:lnTo>
                    <a:lnTo>
                      <a:pt x="255" y="100"/>
                    </a:lnTo>
                    <a:lnTo>
                      <a:pt x="250" y="84"/>
                    </a:lnTo>
                    <a:lnTo>
                      <a:pt x="248" y="76"/>
                    </a:lnTo>
                    <a:lnTo>
                      <a:pt x="247" y="69"/>
                    </a:lnTo>
                    <a:lnTo>
                      <a:pt x="250" y="51"/>
                    </a:lnTo>
                    <a:lnTo>
                      <a:pt x="259" y="34"/>
                    </a:lnTo>
                    <a:lnTo>
                      <a:pt x="271" y="21"/>
                    </a:lnTo>
                    <a:lnTo>
                      <a:pt x="286" y="11"/>
                    </a:lnTo>
                    <a:lnTo>
                      <a:pt x="305" y="3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Freeform 2231"/>
              <p:cNvSpPr>
                <a:spLocks/>
              </p:cNvSpPr>
              <p:nvPr/>
            </p:nvSpPr>
            <p:spPr bwMode="auto">
              <a:xfrm>
                <a:off x="6640513" y="2716213"/>
                <a:ext cx="1006475" cy="1211263"/>
              </a:xfrm>
              <a:custGeom>
                <a:avLst/>
                <a:gdLst>
                  <a:gd name="T0" fmla="*/ 17 w 634"/>
                  <a:gd name="T1" fmla="*/ 141 h 763"/>
                  <a:gd name="T2" fmla="*/ 17 w 634"/>
                  <a:gd name="T3" fmla="*/ 152 h 763"/>
                  <a:gd name="T4" fmla="*/ 24 w 634"/>
                  <a:gd name="T5" fmla="*/ 160 h 763"/>
                  <a:gd name="T6" fmla="*/ 38 w 634"/>
                  <a:gd name="T7" fmla="*/ 156 h 763"/>
                  <a:gd name="T8" fmla="*/ 82 w 634"/>
                  <a:gd name="T9" fmla="*/ 139 h 763"/>
                  <a:gd name="T10" fmla="*/ 152 w 634"/>
                  <a:gd name="T11" fmla="*/ 149 h 763"/>
                  <a:gd name="T12" fmla="*/ 196 w 634"/>
                  <a:gd name="T13" fmla="*/ 237 h 763"/>
                  <a:gd name="T14" fmla="*/ 152 w 634"/>
                  <a:gd name="T15" fmla="*/ 323 h 763"/>
                  <a:gd name="T16" fmla="*/ 82 w 634"/>
                  <a:gd name="T17" fmla="*/ 334 h 763"/>
                  <a:gd name="T18" fmla="*/ 33 w 634"/>
                  <a:gd name="T19" fmla="*/ 315 h 763"/>
                  <a:gd name="T20" fmla="*/ 27 w 634"/>
                  <a:gd name="T21" fmla="*/ 313 h 763"/>
                  <a:gd name="T22" fmla="*/ 21 w 634"/>
                  <a:gd name="T23" fmla="*/ 315 h 763"/>
                  <a:gd name="T24" fmla="*/ 17 w 634"/>
                  <a:gd name="T25" fmla="*/ 326 h 763"/>
                  <a:gd name="T26" fmla="*/ 17 w 634"/>
                  <a:gd name="T27" fmla="*/ 556 h 763"/>
                  <a:gd name="T28" fmla="*/ 242 w 634"/>
                  <a:gd name="T29" fmla="*/ 556 h 763"/>
                  <a:gd name="T30" fmla="*/ 278 w 634"/>
                  <a:gd name="T31" fmla="*/ 575 h 763"/>
                  <a:gd name="T32" fmla="*/ 293 w 634"/>
                  <a:gd name="T33" fmla="*/ 606 h 763"/>
                  <a:gd name="T34" fmla="*/ 275 w 634"/>
                  <a:gd name="T35" fmla="*/ 660 h 763"/>
                  <a:gd name="T36" fmla="*/ 268 w 634"/>
                  <a:gd name="T37" fmla="*/ 685 h 763"/>
                  <a:gd name="T38" fmla="*/ 306 w 634"/>
                  <a:gd name="T39" fmla="*/ 742 h 763"/>
                  <a:gd name="T40" fmla="*/ 353 w 634"/>
                  <a:gd name="T41" fmla="*/ 742 h 763"/>
                  <a:gd name="T42" fmla="*/ 382 w 634"/>
                  <a:gd name="T43" fmla="*/ 713 h 763"/>
                  <a:gd name="T44" fmla="*/ 390 w 634"/>
                  <a:gd name="T45" fmla="*/ 678 h 763"/>
                  <a:gd name="T46" fmla="*/ 378 w 634"/>
                  <a:gd name="T47" fmla="*/ 644 h 763"/>
                  <a:gd name="T48" fmla="*/ 367 w 634"/>
                  <a:gd name="T49" fmla="*/ 606 h 763"/>
                  <a:gd name="T50" fmla="*/ 398 w 634"/>
                  <a:gd name="T51" fmla="*/ 562 h 763"/>
                  <a:gd name="T52" fmla="*/ 634 w 634"/>
                  <a:gd name="T53" fmla="*/ 556 h 763"/>
                  <a:gd name="T54" fmla="*/ 411 w 634"/>
                  <a:gd name="T55" fmla="*/ 575 h 763"/>
                  <a:gd name="T56" fmla="*/ 389 w 634"/>
                  <a:gd name="T57" fmla="*/ 588 h 763"/>
                  <a:gd name="T58" fmla="*/ 384 w 634"/>
                  <a:gd name="T59" fmla="*/ 611 h 763"/>
                  <a:gd name="T60" fmla="*/ 394 w 634"/>
                  <a:gd name="T61" fmla="*/ 638 h 763"/>
                  <a:gd name="T62" fmla="*/ 407 w 634"/>
                  <a:gd name="T63" fmla="*/ 685 h 763"/>
                  <a:gd name="T64" fmla="*/ 360 w 634"/>
                  <a:gd name="T65" fmla="*/ 757 h 763"/>
                  <a:gd name="T66" fmla="*/ 300 w 634"/>
                  <a:gd name="T67" fmla="*/ 757 h 763"/>
                  <a:gd name="T68" fmla="*/ 255 w 634"/>
                  <a:gd name="T69" fmla="*/ 704 h 763"/>
                  <a:gd name="T70" fmla="*/ 257 w 634"/>
                  <a:gd name="T71" fmla="*/ 662 h 763"/>
                  <a:gd name="T72" fmla="*/ 275 w 634"/>
                  <a:gd name="T73" fmla="*/ 618 h 763"/>
                  <a:gd name="T74" fmla="*/ 274 w 634"/>
                  <a:gd name="T75" fmla="*/ 594 h 763"/>
                  <a:gd name="T76" fmla="*/ 230 w 634"/>
                  <a:gd name="T77" fmla="*/ 573 h 763"/>
                  <a:gd name="T78" fmla="*/ 0 w 634"/>
                  <a:gd name="T79" fmla="*/ 521 h 763"/>
                  <a:gd name="T80" fmla="*/ 0 w 634"/>
                  <a:gd name="T81" fmla="*/ 323 h 763"/>
                  <a:gd name="T82" fmla="*/ 7 w 634"/>
                  <a:gd name="T83" fmla="*/ 305 h 763"/>
                  <a:gd name="T84" fmla="*/ 25 w 634"/>
                  <a:gd name="T85" fmla="*/ 297 h 763"/>
                  <a:gd name="T86" fmla="*/ 41 w 634"/>
                  <a:gd name="T87" fmla="*/ 301 h 763"/>
                  <a:gd name="T88" fmla="*/ 75 w 634"/>
                  <a:gd name="T89" fmla="*/ 315 h 763"/>
                  <a:gd name="T90" fmla="*/ 105 w 634"/>
                  <a:gd name="T91" fmla="*/ 322 h 763"/>
                  <a:gd name="T92" fmla="*/ 170 w 634"/>
                  <a:gd name="T93" fmla="*/ 280 h 763"/>
                  <a:gd name="T94" fmla="*/ 170 w 634"/>
                  <a:gd name="T95" fmla="*/ 194 h 763"/>
                  <a:gd name="T96" fmla="*/ 105 w 634"/>
                  <a:gd name="T97" fmla="*/ 152 h 763"/>
                  <a:gd name="T98" fmla="*/ 77 w 634"/>
                  <a:gd name="T99" fmla="*/ 157 h 763"/>
                  <a:gd name="T100" fmla="*/ 41 w 634"/>
                  <a:gd name="T101" fmla="*/ 173 h 763"/>
                  <a:gd name="T102" fmla="*/ 14 w 634"/>
                  <a:gd name="T103" fmla="*/ 174 h 763"/>
                  <a:gd name="T104" fmla="*/ 1 w 634"/>
                  <a:gd name="T105" fmla="*/ 156 h 763"/>
                  <a:gd name="T106" fmla="*/ 0 w 634"/>
                  <a:gd name="T107" fmla="*/ 145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4" h="763">
                    <a:moveTo>
                      <a:pt x="0" y="0"/>
                    </a:moveTo>
                    <a:lnTo>
                      <a:pt x="17" y="10"/>
                    </a:lnTo>
                    <a:lnTo>
                      <a:pt x="17" y="141"/>
                    </a:lnTo>
                    <a:lnTo>
                      <a:pt x="17" y="141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7" y="152"/>
                    </a:lnTo>
                    <a:lnTo>
                      <a:pt x="18" y="156"/>
                    </a:lnTo>
                    <a:lnTo>
                      <a:pt x="21" y="158"/>
                    </a:lnTo>
                    <a:lnTo>
                      <a:pt x="22" y="160"/>
                    </a:lnTo>
                    <a:lnTo>
                      <a:pt x="24" y="160"/>
                    </a:lnTo>
                    <a:lnTo>
                      <a:pt x="25" y="160"/>
                    </a:lnTo>
                    <a:lnTo>
                      <a:pt x="29" y="160"/>
                    </a:lnTo>
                    <a:lnTo>
                      <a:pt x="33" y="158"/>
                    </a:lnTo>
                    <a:lnTo>
                      <a:pt x="38" y="156"/>
                    </a:lnTo>
                    <a:lnTo>
                      <a:pt x="46" y="152"/>
                    </a:lnTo>
                    <a:lnTo>
                      <a:pt x="56" y="148"/>
                    </a:lnTo>
                    <a:lnTo>
                      <a:pt x="69" y="143"/>
                    </a:lnTo>
                    <a:lnTo>
                      <a:pt x="82" y="139"/>
                    </a:lnTo>
                    <a:lnTo>
                      <a:pt x="94" y="136"/>
                    </a:lnTo>
                    <a:lnTo>
                      <a:pt x="105" y="135"/>
                    </a:lnTo>
                    <a:lnTo>
                      <a:pt x="130" y="139"/>
                    </a:lnTo>
                    <a:lnTo>
                      <a:pt x="152" y="149"/>
                    </a:lnTo>
                    <a:lnTo>
                      <a:pt x="170" y="165"/>
                    </a:lnTo>
                    <a:lnTo>
                      <a:pt x="185" y="186"/>
                    </a:lnTo>
                    <a:lnTo>
                      <a:pt x="194" y="209"/>
                    </a:lnTo>
                    <a:lnTo>
                      <a:pt x="196" y="237"/>
                    </a:lnTo>
                    <a:lnTo>
                      <a:pt x="194" y="263"/>
                    </a:lnTo>
                    <a:lnTo>
                      <a:pt x="185" y="287"/>
                    </a:lnTo>
                    <a:lnTo>
                      <a:pt x="170" y="308"/>
                    </a:lnTo>
                    <a:lnTo>
                      <a:pt x="152" y="323"/>
                    </a:lnTo>
                    <a:lnTo>
                      <a:pt x="130" y="334"/>
                    </a:lnTo>
                    <a:lnTo>
                      <a:pt x="105" y="338"/>
                    </a:lnTo>
                    <a:lnTo>
                      <a:pt x="94" y="336"/>
                    </a:lnTo>
                    <a:lnTo>
                      <a:pt x="82" y="334"/>
                    </a:lnTo>
                    <a:lnTo>
                      <a:pt x="62" y="327"/>
                    </a:lnTo>
                    <a:lnTo>
                      <a:pt x="48" y="322"/>
                    </a:lnTo>
                    <a:lnTo>
                      <a:pt x="38" y="318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0" y="314"/>
                    </a:lnTo>
                    <a:lnTo>
                      <a:pt x="27" y="313"/>
                    </a:lnTo>
                    <a:lnTo>
                      <a:pt x="25" y="313"/>
                    </a:lnTo>
                    <a:lnTo>
                      <a:pt x="24" y="313"/>
                    </a:lnTo>
                    <a:lnTo>
                      <a:pt x="22" y="314"/>
                    </a:lnTo>
                    <a:lnTo>
                      <a:pt x="21" y="315"/>
                    </a:lnTo>
                    <a:lnTo>
                      <a:pt x="18" y="317"/>
                    </a:lnTo>
                    <a:lnTo>
                      <a:pt x="17" y="321"/>
                    </a:lnTo>
                    <a:lnTo>
                      <a:pt x="17" y="325"/>
                    </a:lnTo>
                    <a:lnTo>
                      <a:pt x="17" y="326"/>
                    </a:lnTo>
                    <a:lnTo>
                      <a:pt x="17" y="330"/>
                    </a:lnTo>
                    <a:lnTo>
                      <a:pt x="17" y="521"/>
                    </a:lnTo>
                    <a:lnTo>
                      <a:pt x="17" y="533"/>
                    </a:lnTo>
                    <a:lnTo>
                      <a:pt x="17" y="556"/>
                    </a:lnTo>
                    <a:lnTo>
                      <a:pt x="236" y="556"/>
                    </a:lnTo>
                    <a:lnTo>
                      <a:pt x="241" y="556"/>
                    </a:lnTo>
                    <a:lnTo>
                      <a:pt x="242" y="556"/>
                    </a:lnTo>
                    <a:lnTo>
                      <a:pt x="242" y="556"/>
                    </a:lnTo>
                    <a:lnTo>
                      <a:pt x="242" y="559"/>
                    </a:lnTo>
                    <a:lnTo>
                      <a:pt x="247" y="559"/>
                    </a:lnTo>
                    <a:lnTo>
                      <a:pt x="263" y="566"/>
                    </a:lnTo>
                    <a:lnTo>
                      <a:pt x="278" y="575"/>
                    </a:lnTo>
                    <a:lnTo>
                      <a:pt x="288" y="585"/>
                    </a:lnTo>
                    <a:lnTo>
                      <a:pt x="291" y="592"/>
                    </a:lnTo>
                    <a:lnTo>
                      <a:pt x="293" y="598"/>
                    </a:lnTo>
                    <a:lnTo>
                      <a:pt x="293" y="606"/>
                    </a:lnTo>
                    <a:lnTo>
                      <a:pt x="292" y="618"/>
                    </a:lnTo>
                    <a:lnTo>
                      <a:pt x="287" y="631"/>
                    </a:lnTo>
                    <a:lnTo>
                      <a:pt x="281" y="644"/>
                    </a:lnTo>
                    <a:lnTo>
                      <a:pt x="275" y="660"/>
                    </a:lnTo>
                    <a:lnTo>
                      <a:pt x="271" y="674"/>
                    </a:lnTo>
                    <a:lnTo>
                      <a:pt x="270" y="678"/>
                    </a:lnTo>
                    <a:lnTo>
                      <a:pt x="268" y="682"/>
                    </a:lnTo>
                    <a:lnTo>
                      <a:pt x="268" y="685"/>
                    </a:lnTo>
                    <a:lnTo>
                      <a:pt x="271" y="702"/>
                    </a:lnTo>
                    <a:lnTo>
                      <a:pt x="279" y="717"/>
                    </a:lnTo>
                    <a:lnTo>
                      <a:pt x="292" y="732"/>
                    </a:lnTo>
                    <a:lnTo>
                      <a:pt x="306" y="742"/>
                    </a:lnTo>
                    <a:lnTo>
                      <a:pt x="318" y="746"/>
                    </a:lnTo>
                    <a:lnTo>
                      <a:pt x="330" y="747"/>
                    </a:lnTo>
                    <a:lnTo>
                      <a:pt x="342" y="746"/>
                    </a:lnTo>
                    <a:lnTo>
                      <a:pt x="353" y="742"/>
                    </a:lnTo>
                    <a:lnTo>
                      <a:pt x="360" y="738"/>
                    </a:lnTo>
                    <a:lnTo>
                      <a:pt x="367" y="733"/>
                    </a:lnTo>
                    <a:lnTo>
                      <a:pt x="373" y="728"/>
                    </a:lnTo>
                    <a:lnTo>
                      <a:pt x="382" y="713"/>
                    </a:lnTo>
                    <a:lnTo>
                      <a:pt x="389" y="699"/>
                    </a:lnTo>
                    <a:lnTo>
                      <a:pt x="391" y="685"/>
                    </a:lnTo>
                    <a:lnTo>
                      <a:pt x="391" y="682"/>
                    </a:lnTo>
                    <a:lnTo>
                      <a:pt x="390" y="678"/>
                    </a:lnTo>
                    <a:lnTo>
                      <a:pt x="390" y="674"/>
                    </a:lnTo>
                    <a:lnTo>
                      <a:pt x="387" y="668"/>
                    </a:lnTo>
                    <a:lnTo>
                      <a:pt x="385" y="660"/>
                    </a:lnTo>
                    <a:lnTo>
                      <a:pt x="378" y="644"/>
                    </a:lnTo>
                    <a:lnTo>
                      <a:pt x="373" y="631"/>
                    </a:lnTo>
                    <a:lnTo>
                      <a:pt x="373" y="631"/>
                    </a:lnTo>
                    <a:lnTo>
                      <a:pt x="368" y="618"/>
                    </a:lnTo>
                    <a:lnTo>
                      <a:pt x="367" y="606"/>
                    </a:lnTo>
                    <a:lnTo>
                      <a:pt x="369" y="592"/>
                    </a:lnTo>
                    <a:lnTo>
                      <a:pt x="376" y="579"/>
                    </a:lnTo>
                    <a:lnTo>
                      <a:pt x="386" y="568"/>
                    </a:lnTo>
                    <a:lnTo>
                      <a:pt x="398" y="562"/>
                    </a:lnTo>
                    <a:lnTo>
                      <a:pt x="407" y="559"/>
                    </a:lnTo>
                    <a:lnTo>
                      <a:pt x="416" y="558"/>
                    </a:lnTo>
                    <a:lnTo>
                      <a:pt x="425" y="556"/>
                    </a:lnTo>
                    <a:lnTo>
                      <a:pt x="634" y="556"/>
                    </a:lnTo>
                    <a:lnTo>
                      <a:pt x="634" y="573"/>
                    </a:lnTo>
                    <a:lnTo>
                      <a:pt x="425" y="573"/>
                    </a:lnTo>
                    <a:lnTo>
                      <a:pt x="418" y="573"/>
                    </a:lnTo>
                    <a:lnTo>
                      <a:pt x="411" y="575"/>
                    </a:lnTo>
                    <a:lnTo>
                      <a:pt x="404" y="576"/>
                    </a:lnTo>
                    <a:lnTo>
                      <a:pt x="398" y="579"/>
                    </a:lnTo>
                    <a:lnTo>
                      <a:pt x="393" y="583"/>
                    </a:lnTo>
                    <a:lnTo>
                      <a:pt x="389" y="588"/>
                    </a:lnTo>
                    <a:lnTo>
                      <a:pt x="385" y="593"/>
                    </a:lnTo>
                    <a:lnTo>
                      <a:pt x="384" y="600"/>
                    </a:lnTo>
                    <a:lnTo>
                      <a:pt x="382" y="606"/>
                    </a:lnTo>
                    <a:lnTo>
                      <a:pt x="384" y="611"/>
                    </a:lnTo>
                    <a:lnTo>
                      <a:pt x="385" y="618"/>
                    </a:lnTo>
                    <a:lnTo>
                      <a:pt x="387" y="624"/>
                    </a:lnTo>
                    <a:lnTo>
                      <a:pt x="387" y="624"/>
                    </a:lnTo>
                    <a:lnTo>
                      <a:pt x="394" y="638"/>
                    </a:lnTo>
                    <a:lnTo>
                      <a:pt x="401" y="655"/>
                    </a:lnTo>
                    <a:lnTo>
                      <a:pt x="406" y="670"/>
                    </a:lnTo>
                    <a:lnTo>
                      <a:pt x="407" y="678"/>
                    </a:lnTo>
                    <a:lnTo>
                      <a:pt x="407" y="685"/>
                    </a:lnTo>
                    <a:lnTo>
                      <a:pt x="404" y="707"/>
                    </a:lnTo>
                    <a:lnTo>
                      <a:pt x="394" y="727"/>
                    </a:lnTo>
                    <a:lnTo>
                      <a:pt x="380" y="744"/>
                    </a:lnTo>
                    <a:lnTo>
                      <a:pt x="360" y="757"/>
                    </a:lnTo>
                    <a:lnTo>
                      <a:pt x="346" y="762"/>
                    </a:lnTo>
                    <a:lnTo>
                      <a:pt x="330" y="763"/>
                    </a:lnTo>
                    <a:lnTo>
                      <a:pt x="314" y="762"/>
                    </a:lnTo>
                    <a:lnTo>
                      <a:pt x="300" y="757"/>
                    </a:lnTo>
                    <a:lnTo>
                      <a:pt x="287" y="749"/>
                    </a:lnTo>
                    <a:lnTo>
                      <a:pt x="275" y="738"/>
                    </a:lnTo>
                    <a:lnTo>
                      <a:pt x="263" y="723"/>
                    </a:lnTo>
                    <a:lnTo>
                      <a:pt x="255" y="704"/>
                    </a:lnTo>
                    <a:lnTo>
                      <a:pt x="253" y="685"/>
                    </a:lnTo>
                    <a:lnTo>
                      <a:pt x="253" y="678"/>
                    </a:lnTo>
                    <a:lnTo>
                      <a:pt x="255" y="670"/>
                    </a:lnTo>
                    <a:lnTo>
                      <a:pt x="257" y="662"/>
                    </a:lnTo>
                    <a:lnTo>
                      <a:pt x="259" y="655"/>
                    </a:lnTo>
                    <a:lnTo>
                      <a:pt x="266" y="638"/>
                    </a:lnTo>
                    <a:lnTo>
                      <a:pt x="272" y="624"/>
                    </a:lnTo>
                    <a:lnTo>
                      <a:pt x="275" y="618"/>
                    </a:lnTo>
                    <a:lnTo>
                      <a:pt x="276" y="611"/>
                    </a:lnTo>
                    <a:lnTo>
                      <a:pt x="278" y="606"/>
                    </a:lnTo>
                    <a:lnTo>
                      <a:pt x="276" y="600"/>
                    </a:lnTo>
                    <a:lnTo>
                      <a:pt x="274" y="594"/>
                    </a:lnTo>
                    <a:lnTo>
                      <a:pt x="270" y="589"/>
                    </a:lnTo>
                    <a:lnTo>
                      <a:pt x="263" y="584"/>
                    </a:lnTo>
                    <a:lnTo>
                      <a:pt x="247" y="576"/>
                    </a:lnTo>
                    <a:lnTo>
                      <a:pt x="230" y="573"/>
                    </a:lnTo>
                    <a:lnTo>
                      <a:pt x="230" y="573"/>
                    </a:lnTo>
                    <a:lnTo>
                      <a:pt x="0" y="573"/>
                    </a:lnTo>
                    <a:lnTo>
                      <a:pt x="0" y="533"/>
                    </a:lnTo>
                    <a:lnTo>
                      <a:pt x="0" y="521"/>
                    </a:lnTo>
                    <a:lnTo>
                      <a:pt x="0" y="330"/>
                    </a:lnTo>
                    <a:lnTo>
                      <a:pt x="0" y="326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3" y="315"/>
                    </a:lnTo>
                    <a:lnTo>
                      <a:pt x="5" y="309"/>
                    </a:lnTo>
                    <a:lnTo>
                      <a:pt x="7" y="305"/>
                    </a:lnTo>
                    <a:lnTo>
                      <a:pt x="10" y="302"/>
                    </a:lnTo>
                    <a:lnTo>
                      <a:pt x="14" y="300"/>
                    </a:lnTo>
                    <a:lnTo>
                      <a:pt x="20" y="297"/>
                    </a:lnTo>
                    <a:lnTo>
                      <a:pt x="25" y="297"/>
                    </a:lnTo>
                    <a:lnTo>
                      <a:pt x="31" y="297"/>
                    </a:lnTo>
                    <a:lnTo>
                      <a:pt x="37" y="298"/>
                    </a:lnTo>
                    <a:lnTo>
                      <a:pt x="41" y="301"/>
                    </a:lnTo>
                    <a:lnTo>
                      <a:pt x="41" y="301"/>
                    </a:lnTo>
                    <a:lnTo>
                      <a:pt x="44" y="302"/>
                    </a:lnTo>
                    <a:lnTo>
                      <a:pt x="52" y="306"/>
                    </a:lnTo>
                    <a:lnTo>
                      <a:pt x="63" y="310"/>
                    </a:lnTo>
                    <a:lnTo>
                      <a:pt x="75" y="315"/>
                    </a:lnTo>
                    <a:lnTo>
                      <a:pt x="86" y="318"/>
                    </a:lnTo>
                    <a:lnTo>
                      <a:pt x="93" y="321"/>
                    </a:lnTo>
                    <a:lnTo>
                      <a:pt x="99" y="321"/>
                    </a:lnTo>
                    <a:lnTo>
                      <a:pt x="105" y="322"/>
                    </a:lnTo>
                    <a:lnTo>
                      <a:pt x="124" y="318"/>
                    </a:lnTo>
                    <a:lnTo>
                      <a:pt x="143" y="310"/>
                    </a:lnTo>
                    <a:lnTo>
                      <a:pt x="158" y="297"/>
                    </a:lnTo>
                    <a:lnTo>
                      <a:pt x="170" y="280"/>
                    </a:lnTo>
                    <a:lnTo>
                      <a:pt x="178" y="259"/>
                    </a:lnTo>
                    <a:lnTo>
                      <a:pt x="181" y="237"/>
                    </a:lnTo>
                    <a:lnTo>
                      <a:pt x="178" y="213"/>
                    </a:lnTo>
                    <a:lnTo>
                      <a:pt x="170" y="194"/>
                    </a:lnTo>
                    <a:lnTo>
                      <a:pt x="158" y="177"/>
                    </a:lnTo>
                    <a:lnTo>
                      <a:pt x="143" y="164"/>
                    </a:lnTo>
                    <a:lnTo>
                      <a:pt x="124" y="154"/>
                    </a:lnTo>
                    <a:lnTo>
                      <a:pt x="105" y="152"/>
                    </a:lnTo>
                    <a:lnTo>
                      <a:pt x="99" y="152"/>
                    </a:lnTo>
                    <a:lnTo>
                      <a:pt x="93" y="153"/>
                    </a:lnTo>
                    <a:lnTo>
                      <a:pt x="86" y="154"/>
                    </a:lnTo>
                    <a:lnTo>
                      <a:pt x="77" y="157"/>
                    </a:lnTo>
                    <a:lnTo>
                      <a:pt x="67" y="161"/>
                    </a:lnTo>
                    <a:lnTo>
                      <a:pt x="55" y="166"/>
                    </a:lnTo>
                    <a:lnTo>
                      <a:pt x="46" y="170"/>
                    </a:lnTo>
                    <a:lnTo>
                      <a:pt x="41" y="173"/>
                    </a:lnTo>
                    <a:lnTo>
                      <a:pt x="33" y="175"/>
                    </a:lnTo>
                    <a:lnTo>
                      <a:pt x="25" y="177"/>
                    </a:lnTo>
                    <a:lnTo>
                      <a:pt x="20" y="175"/>
                    </a:lnTo>
                    <a:lnTo>
                      <a:pt x="14" y="174"/>
                    </a:lnTo>
                    <a:lnTo>
                      <a:pt x="10" y="170"/>
                    </a:lnTo>
                    <a:lnTo>
                      <a:pt x="7" y="168"/>
                    </a:lnTo>
                    <a:lnTo>
                      <a:pt x="4" y="164"/>
                    </a:lnTo>
                    <a:lnTo>
                      <a:pt x="1" y="15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0" name="Freeform 2233"/>
              <p:cNvSpPr>
                <a:spLocks/>
              </p:cNvSpPr>
              <p:nvPr/>
            </p:nvSpPr>
            <p:spPr bwMode="auto">
              <a:xfrm>
                <a:off x="5268913" y="2693988"/>
                <a:ext cx="1654175" cy="928688"/>
              </a:xfrm>
              <a:custGeom>
                <a:avLst/>
                <a:gdLst>
                  <a:gd name="T0" fmla="*/ 859 w 1042"/>
                  <a:gd name="T1" fmla="*/ 167 h 585"/>
                  <a:gd name="T2" fmla="*/ 880 w 1042"/>
                  <a:gd name="T3" fmla="*/ 193 h 585"/>
                  <a:gd name="T4" fmla="*/ 916 w 1042"/>
                  <a:gd name="T5" fmla="*/ 187 h 585"/>
                  <a:gd name="T6" fmla="*/ 990 w 1042"/>
                  <a:gd name="T7" fmla="*/ 172 h 585"/>
                  <a:gd name="T8" fmla="*/ 1039 w 1042"/>
                  <a:gd name="T9" fmla="*/ 272 h 585"/>
                  <a:gd name="T10" fmla="*/ 962 w 1042"/>
                  <a:gd name="T11" fmla="*/ 329 h 585"/>
                  <a:gd name="T12" fmla="*/ 907 w 1042"/>
                  <a:gd name="T13" fmla="*/ 310 h 585"/>
                  <a:gd name="T14" fmla="*/ 880 w 1042"/>
                  <a:gd name="T15" fmla="*/ 307 h 585"/>
                  <a:gd name="T16" fmla="*/ 859 w 1042"/>
                  <a:gd name="T17" fmla="*/ 335 h 585"/>
                  <a:gd name="T18" fmla="*/ 825 w 1042"/>
                  <a:gd name="T19" fmla="*/ 585 h 585"/>
                  <a:gd name="T20" fmla="*/ 666 w 1042"/>
                  <a:gd name="T21" fmla="*/ 585 h 585"/>
                  <a:gd name="T22" fmla="*/ 602 w 1042"/>
                  <a:gd name="T23" fmla="*/ 577 h 585"/>
                  <a:gd name="T24" fmla="*/ 597 w 1042"/>
                  <a:gd name="T25" fmla="*/ 542 h 585"/>
                  <a:gd name="T26" fmla="*/ 617 w 1042"/>
                  <a:gd name="T27" fmla="*/ 488 h 585"/>
                  <a:gd name="T28" fmla="*/ 576 w 1042"/>
                  <a:gd name="T29" fmla="*/ 411 h 585"/>
                  <a:gd name="T30" fmla="*/ 459 w 1042"/>
                  <a:gd name="T31" fmla="*/ 438 h 585"/>
                  <a:gd name="T32" fmla="*/ 453 w 1042"/>
                  <a:gd name="T33" fmla="*/ 505 h 585"/>
                  <a:gd name="T34" fmla="*/ 471 w 1042"/>
                  <a:gd name="T35" fmla="*/ 549 h 585"/>
                  <a:gd name="T36" fmla="*/ 453 w 1042"/>
                  <a:gd name="T37" fmla="*/ 582 h 585"/>
                  <a:gd name="T38" fmla="*/ 185 w 1042"/>
                  <a:gd name="T39" fmla="*/ 341 h 585"/>
                  <a:gd name="T40" fmla="*/ 171 w 1042"/>
                  <a:gd name="T41" fmla="*/ 307 h 585"/>
                  <a:gd name="T42" fmla="*/ 141 w 1042"/>
                  <a:gd name="T43" fmla="*/ 302 h 585"/>
                  <a:gd name="T44" fmla="*/ 88 w 1042"/>
                  <a:gd name="T45" fmla="*/ 323 h 585"/>
                  <a:gd name="T46" fmla="*/ 10 w 1042"/>
                  <a:gd name="T47" fmla="*/ 285 h 585"/>
                  <a:gd name="T48" fmla="*/ 35 w 1042"/>
                  <a:gd name="T49" fmla="*/ 176 h 585"/>
                  <a:gd name="T50" fmla="*/ 106 w 1042"/>
                  <a:gd name="T51" fmla="*/ 172 h 585"/>
                  <a:gd name="T52" fmla="*/ 147 w 1042"/>
                  <a:gd name="T53" fmla="*/ 189 h 585"/>
                  <a:gd name="T54" fmla="*/ 175 w 1042"/>
                  <a:gd name="T55" fmla="*/ 179 h 585"/>
                  <a:gd name="T56" fmla="*/ 185 w 1042"/>
                  <a:gd name="T57" fmla="*/ 149 h 585"/>
                  <a:gd name="T58" fmla="*/ 202 w 1042"/>
                  <a:gd name="T59" fmla="*/ 163 h 585"/>
                  <a:gd name="T60" fmla="*/ 175 w 1042"/>
                  <a:gd name="T61" fmla="*/ 200 h 585"/>
                  <a:gd name="T62" fmla="*/ 119 w 1042"/>
                  <a:gd name="T63" fmla="*/ 196 h 585"/>
                  <a:gd name="T64" fmla="*/ 72 w 1042"/>
                  <a:gd name="T65" fmla="*/ 182 h 585"/>
                  <a:gd name="T66" fmla="*/ 17 w 1042"/>
                  <a:gd name="T67" fmla="*/ 246 h 585"/>
                  <a:gd name="T68" fmla="*/ 72 w 1042"/>
                  <a:gd name="T69" fmla="*/ 310 h 585"/>
                  <a:gd name="T70" fmla="*/ 111 w 1042"/>
                  <a:gd name="T71" fmla="*/ 298 h 585"/>
                  <a:gd name="T72" fmla="*/ 165 w 1042"/>
                  <a:gd name="T73" fmla="*/ 286 h 585"/>
                  <a:gd name="T74" fmla="*/ 200 w 1042"/>
                  <a:gd name="T75" fmla="*/ 336 h 585"/>
                  <a:gd name="T76" fmla="*/ 347 w 1042"/>
                  <a:gd name="T77" fmla="*/ 568 h 585"/>
                  <a:gd name="T78" fmla="*/ 456 w 1042"/>
                  <a:gd name="T79" fmla="*/ 561 h 585"/>
                  <a:gd name="T80" fmla="*/ 452 w 1042"/>
                  <a:gd name="T81" fmla="*/ 544 h 585"/>
                  <a:gd name="T82" fmla="*/ 431 w 1042"/>
                  <a:gd name="T83" fmla="*/ 476 h 585"/>
                  <a:gd name="T84" fmla="*/ 533 w 1042"/>
                  <a:gd name="T85" fmla="*/ 383 h 585"/>
                  <a:gd name="T86" fmla="*/ 634 w 1042"/>
                  <a:gd name="T87" fmla="*/ 476 h 585"/>
                  <a:gd name="T88" fmla="*/ 611 w 1042"/>
                  <a:gd name="T89" fmla="*/ 548 h 585"/>
                  <a:gd name="T90" fmla="*/ 613 w 1042"/>
                  <a:gd name="T91" fmla="*/ 564 h 585"/>
                  <a:gd name="T92" fmla="*/ 666 w 1042"/>
                  <a:gd name="T93" fmla="*/ 568 h 585"/>
                  <a:gd name="T94" fmla="*/ 814 w 1042"/>
                  <a:gd name="T95" fmla="*/ 568 h 585"/>
                  <a:gd name="T96" fmla="*/ 842 w 1042"/>
                  <a:gd name="T97" fmla="*/ 341 h 585"/>
                  <a:gd name="T98" fmla="*/ 867 w 1042"/>
                  <a:gd name="T99" fmla="*/ 295 h 585"/>
                  <a:gd name="T100" fmla="*/ 923 w 1042"/>
                  <a:gd name="T101" fmla="*/ 299 h 585"/>
                  <a:gd name="T102" fmla="*/ 970 w 1042"/>
                  <a:gd name="T103" fmla="*/ 314 h 585"/>
                  <a:gd name="T104" fmla="*/ 1026 w 1042"/>
                  <a:gd name="T105" fmla="*/ 250 h 585"/>
                  <a:gd name="T106" fmla="*/ 970 w 1042"/>
                  <a:gd name="T107" fmla="*/ 185 h 585"/>
                  <a:gd name="T108" fmla="*/ 931 w 1042"/>
                  <a:gd name="T109" fmla="*/ 197 h 585"/>
                  <a:gd name="T110" fmla="*/ 867 w 1042"/>
                  <a:gd name="T111" fmla="*/ 205 h 585"/>
                  <a:gd name="T112" fmla="*/ 840 w 1042"/>
                  <a:gd name="T113" fmla="*/ 168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2" h="585">
                    <a:moveTo>
                      <a:pt x="842" y="0"/>
                    </a:moveTo>
                    <a:lnTo>
                      <a:pt x="857" y="10"/>
                    </a:lnTo>
                    <a:lnTo>
                      <a:pt x="857" y="154"/>
                    </a:lnTo>
                    <a:lnTo>
                      <a:pt x="857" y="158"/>
                    </a:lnTo>
                    <a:lnTo>
                      <a:pt x="857" y="159"/>
                    </a:lnTo>
                    <a:lnTo>
                      <a:pt x="859" y="167"/>
                    </a:lnTo>
                    <a:lnTo>
                      <a:pt x="860" y="174"/>
                    </a:lnTo>
                    <a:lnTo>
                      <a:pt x="863" y="179"/>
                    </a:lnTo>
                    <a:lnTo>
                      <a:pt x="867" y="184"/>
                    </a:lnTo>
                    <a:lnTo>
                      <a:pt x="871" y="188"/>
                    </a:lnTo>
                    <a:lnTo>
                      <a:pt x="874" y="191"/>
                    </a:lnTo>
                    <a:lnTo>
                      <a:pt x="880" y="193"/>
                    </a:lnTo>
                    <a:lnTo>
                      <a:pt x="884" y="195"/>
                    </a:lnTo>
                    <a:lnTo>
                      <a:pt x="889" y="195"/>
                    </a:lnTo>
                    <a:lnTo>
                      <a:pt x="895" y="195"/>
                    </a:lnTo>
                    <a:lnTo>
                      <a:pt x="902" y="193"/>
                    </a:lnTo>
                    <a:lnTo>
                      <a:pt x="907" y="191"/>
                    </a:lnTo>
                    <a:lnTo>
                      <a:pt x="916" y="187"/>
                    </a:lnTo>
                    <a:lnTo>
                      <a:pt x="928" y="182"/>
                    </a:lnTo>
                    <a:lnTo>
                      <a:pt x="941" y="176"/>
                    </a:lnTo>
                    <a:lnTo>
                      <a:pt x="954" y="172"/>
                    </a:lnTo>
                    <a:lnTo>
                      <a:pt x="962" y="170"/>
                    </a:lnTo>
                    <a:lnTo>
                      <a:pt x="970" y="170"/>
                    </a:lnTo>
                    <a:lnTo>
                      <a:pt x="990" y="172"/>
                    </a:lnTo>
                    <a:lnTo>
                      <a:pt x="1007" y="182"/>
                    </a:lnTo>
                    <a:lnTo>
                      <a:pt x="1021" y="193"/>
                    </a:lnTo>
                    <a:lnTo>
                      <a:pt x="1033" y="210"/>
                    </a:lnTo>
                    <a:lnTo>
                      <a:pt x="1039" y="229"/>
                    </a:lnTo>
                    <a:lnTo>
                      <a:pt x="1042" y="250"/>
                    </a:lnTo>
                    <a:lnTo>
                      <a:pt x="1039" y="272"/>
                    </a:lnTo>
                    <a:lnTo>
                      <a:pt x="1033" y="290"/>
                    </a:lnTo>
                    <a:lnTo>
                      <a:pt x="1021" y="307"/>
                    </a:lnTo>
                    <a:lnTo>
                      <a:pt x="1007" y="319"/>
                    </a:lnTo>
                    <a:lnTo>
                      <a:pt x="990" y="328"/>
                    </a:lnTo>
                    <a:lnTo>
                      <a:pt x="970" y="331"/>
                    </a:lnTo>
                    <a:lnTo>
                      <a:pt x="962" y="329"/>
                    </a:lnTo>
                    <a:lnTo>
                      <a:pt x="954" y="328"/>
                    </a:lnTo>
                    <a:lnTo>
                      <a:pt x="945" y="326"/>
                    </a:lnTo>
                    <a:lnTo>
                      <a:pt x="936" y="323"/>
                    </a:lnTo>
                    <a:lnTo>
                      <a:pt x="926" y="318"/>
                    </a:lnTo>
                    <a:lnTo>
                      <a:pt x="915" y="314"/>
                    </a:lnTo>
                    <a:lnTo>
                      <a:pt x="907" y="310"/>
                    </a:lnTo>
                    <a:lnTo>
                      <a:pt x="907" y="310"/>
                    </a:lnTo>
                    <a:lnTo>
                      <a:pt x="902" y="307"/>
                    </a:lnTo>
                    <a:lnTo>
                      <a:pt x="895" y="306"/>
                    </a:lnTo>
                    <a:lnTo>
                      <a:pt x="889" y="306"/>
                    </a:lnTo>
                    <a:lnTo>
                      <a:pt x="884" y="306"/>
                    </a:lnTo>
                    <a:lnTo>
                      <a:pt x="880" y="307"/>
                    </a:lnTo>
                    <a:lnTo>
                      <a:pt x="874" y="310"/>
                    </a:lnTo>
                    <a:lnTo>
                      <a:pt x="871" y="312"/>
                    </a:lnTo>
                    <a:lnTo>
                      <a:pt x="867" y="316"/>
                    </a:lnTo>
                    <a:lnTo>
                      <a:pt x="863" y="322"/>
                    </a:lnTo>
                    <a:lnTo>
                      <a:pt x="860" y="328"/>
                    </a:lnTo>
                    <a:lnTo>
                      <a:pt x="859" y="335"/>
                    </a:lnTo>
                    <a:lnTo>
                      <a:pt x="857" y="343"/>
                    </a:lnTo>
                    <a:lnTo>
                      <a:pt x="857" y="346"/>
                    </a:lnTo>
                    <a:lnTo>
                      <a:pt x="857" y="585"/>
                    </a:lnTo>
                    <a:lnTo>
                      <a:pt x="850" y="585"/>
                    </a:lnTo>
                    <a:lnTo>
                      <a:pt x="838" y="585"/>
                    </a:lnTo>
                    <a:lnTo>
                      <a:pt x="825" y="585"/>
                    </a:lnTo>
                    <a:lnTo>
                      <a:pt x="814" y="585"/>
                    </a:lnTo>
                    <a:lnTo>
                      <a:pt x="809" y="585"/>
                    </a:lnTo>
                    <a:lnTo>
                      <a:pt x="711" y="585"/>
                    </a:lnTo>
                    <a:lnTo>
                      <a:pt x="700" y="585"/>
                    </a:lnTo>
                    <a:lnTo>
                      <a:pt x="700" y="585"/>
                    </a:lnTo>
                    <a:lnTo>
                      <a:pt x="666" y="585"/>
                    </a:lnTo>
                    <a:lnTo>
                      <a:pt x="626" y="585"/>
                    </a:lnTo>
                    <a:lnTo>
                      <a:pt x="624" y="585"/>
                    </a:lnTo>
                    <a:lnTo>
                      <a:pt x="618" y="583"/>
                    </a:lnTo>
                    <a:lnTo>
                      <a:pt x="613" y="582"/>
                    </a:lnTo>
                    <a:lnTo>
                      <a:pt x="607" y="580"/>
                    </a:lnTo>
                    <a:lnTo>
                      <a:pt x="602" y="577"/>
                    </a:lnTo>
                    <a:lnTo>
                      <a:pt x="598" y="573"/>
                    </a:lnTo>
                    <a:lnTo>
                      <a:pt x="596" y="568"/>
                    </a:lnTo>
                    <a:lnTo>
                      <a:pt x="593" y="562"/>
                    </a:lnTo>
                    <a:lnTo>
                      <a:pt x="593" y="557"/>
                    </a:lnTo>
                    <a:lnTo>
                      <a:pt x="594" y="549"/>
                    </a:lnTo>
                    <a:lnTo>
                      <a:pt x="597" y="542"/>
                    </a:lnTo>
                    <a:lnTo>
                      <a:pt x="600" y="536"/>
                    </a:lnTo>
                    <a:lnTo>
                      <a:pt x="602" y="528"/>
                    </a:lnTo>
                    <a:lnTo>
                      <a:pt x="607" y="518"/>
                    </a:lnTo>
                    <a:lnTo>
                      <a:pt x="611" y="506"/>
                    </a:lnTo>
                    <a:lnTo>
                      <a:pt x="615" y="494"/>
                    </a:lnTo>
                    <a:lnTo>
                      <a:pt x="617" y="488"/>
                    </a:lnTo>
                    <a:lnTo>
                      <a:pt x="618" y="481"/>
                    </a:lnTo>
                    <a:lnTo>
                      <a:pt x="618" y="476"/>
                    </a:lnTo>
                    <a:lnTo>
                      <a:pt x="615" y="456"/>
                    </a:lnTo>
                    <a:lnTo>
                      <a:pt x="606" y="438"/>
                    </a:lnTo>
                    <a:lnTo>
                      <a:pt x="593" y="422"/>
                    </a:lnTo>
                    <a:lnTo>
                      <a:pt x="576" y="411"/>
                    </a:lnTo>
                    <a:lnTo>
                      <a:pt x="555" y="403"/>
                    </a:lnTo>
                    <a:lnTo>
                      <a:pt x="533" y="400"/>
                    </a:lnTo>
                    <a:lnTo>
                      <a:pt x="511" y="403"/>
                    </a:lnTo>
                    <a:lnTo>
                      <a:pt x="490" y="411"/>
                    </a:lnTo>
                    <a:lnTo>
                      <a:pt x="473" y="422"/>
                    </a:lnTo>
                    <a:lnTo>
                      <a:pt x="459" y="438"/>
                    </a:lnTo>
                    <a:lnTo>
                      <a:pt x="450" y="456"/>
                    </a:lnTo>
                    <a:lnTo>
                      <a:pt x="448" y="476"/>
                    </a:lnTo>
                    <a:lnTo>
                      <a:pt x="448" y="481"/>
                    </a:lnTo>
                    <a:lnTo>
                      <a:pt x="449" y="488"/>
                    </a:lnTo>
                    <a:lnTo>
                      <a:pt x="450" y="494"/>
                    </a:lnTo>
                    <a:lnTo>
                      <a:pt x="453" y="505"/>
                    </a:lnTo>
                    <a:lnTo>
                      <a:pt x="457" y="514"/>
                    </a:lnTo>
                    <a:lnTo>
                      <a:pt x="462" y="527"/>
                    </a:lnTo>
                    <a:lnTo>
                      <a:pt x="466" y="536"/>
                    </a:lnTo>
                    <a:lnTo>
                      <a:pt x="469" y="542"/>
                    </a:lnTo>
                    <a:lnTo>
                      <a:pt x="469" y="542"/>
                    </a:lnTo>
                    <a:lnTo>
                      <a:pt x="471" y="549"/>
                    </a:lnTo>
                    <a:lnTo>
                      <a:pt x="473" y="557"/>
                    </a:lnTo>
                    <a:lnTo>
                      <a:pt x="473" y="562"/>
                    </a:lnTo>
                    <a:lnTo>
                      <a:pt x="470" y="568"/>
                    </a:lnTo>
                    <a:lnTo>
                      <a:pt x="467" y="573"/>
                    </a:lnTo>
                    <a:lnTo>
                      <a:pt x="463" y="577"/>
                    </a:lnTo>
                    <a:lnTo>
                      <a:pt x="453" y="582"/>
                    </a:lnTo>
                    <a:lnTo>
                      <a:pt x="441" y="585"/>
                    </a:lnTo>
                    <a:lnTo>
                      <a:pt x="440" y="585"/>
                    </a:lnTo>
                    <a:lnTo>
                      <a:pt x="347" y="585"/>
                    </a:lnTo>
                    <a:lnTo>
                      <a:pt x="224" y="585"/>
                    </a:lnTo>
                    <a:lnTo>
                      <a:pt x="185" y="585"/>
                    </a:lnTo>
                    <a:lnTo>
                      <a:pt x="185" y="341"/>
                    </a:lnTo>
                    <a:lnTo>
                      <a:pt x="185" y="337"/>
                    </a:lnTo>
                    <a:lnTo>
                      <a:pt x="183" y="329"/>
                    </a:lnTo>
                    <a:lnTo>
                      <a:pt x="182" y="323"/>
                    </a:lnTo>
                    <a:lnTo>
                      <a:pt x="179" y="316"/>
                    </a:lnTo>
                    <a:lnTo>
                      <a:pt x="175" y="311"/>
                    </a:lnTo>
                    <a:lnTo>
                      <a:pt x="171" y="307"/>
                    </a:lnTo>
                    <a:lnTo>
                      <a:pt x="168" y="305"/>
                    </a:lnTo>
                    <a:lnTo>
                      <a:pt x="162" y="302"/>
                    </a:lnTo>
                    <a:lnTo>
                      <a:pt x="158" y="301"/>
                    </a:lnTo>
                    <a:lnTo>
                      <a:pt x="153" y="301"/>
                    </a:lnTo>
                    <a:lnTo>
                      <a:pt x="147" y="301"/>
                    </a:lnTo>
                    <a:lnTo>
                      <a:pt x="141" y="302"/>
                    </a:lnTo>
                    <a:lnTo>
                      <a:pt x="135" y="305"/>
                    </a:lnTo>
                    <a:lnTo>
                      <a:pt x="135" y="305"/>
                    </a:lnTo>
                    <a:lnTo>
                      <a:pt x="126" y="309"/>
                    </a:lnTo>
                    <a:lnTo>
                      <a:pt x="114" y="314"/>
                    </a:lnTo>
                    <a:lnTo>
                      <a:pt x="101" y="319"/>
                    </a:lnTo>
                    <a:lnTo>
                      <a:pt x="88" y="323"/>
                    </a:lnTo>
                    <a:lnTo>
                      <a:pt x="80" y="326"/>
                    </a:lnTo>
                    <a:lnTo>
                      <a:pt x="72" y="326"/>
                    </a:lnTo>
                    <a:lnTo>
                      <a:pt x="52" y="323"/>
                    </a:lnTo>
                    <a:lnTo>
                      <a:pt x="35" y="314"/>
                    </a:lnTo>
                    <a:lnTo>
                      <a:pt x="21" y="302"/>
                    </a:lnTo>
                    <a:lnTo>
                      <a:pt x="10" y="285"/>
                    </a:lnTo>
                    <a:lnTo>
                      <a:pt x="3" y="267"/>
                    </a:lnTo>
                    <a:lnTo>
                      <a:pt x="0" y="246"/>
                    </a:lnTo>
                    <a:lnTo>
                      <a:pt x="3" y="223"/>
                    </a:lnTo>
                    <a:lnTo>
                      <a:pt x="10" y="205"/>
                    </a:lnTo>
                    <a:lnTo>
                      <a:pt x="21" y="188"/>
                    </a:lnTo>
                    <a:lnTo>
                      <a:pt x="35" y="176"/>
                    </a:lnTo>
                    <a:lnTo>
                      <a:pt x="52" y="167"/>
                    </a:lnTo>
                    <a:lnTo>
                      <a:pt x="72" y="165"/>
                    </a:lnTo>
                    <a:lnTo>
                      <a:pt x="80" y="166"/>
                    </a:lnTo>
                    <a:lnTo>
                      <a:pt x="88" y="167"/>
                    </a:lnTo>
                    <a:lnTo>
                      <a:pt x="97" y="170"/>
                    </a:lnTo>
                    <a:lnTo>
                      <a:pt x="106" y="172"/>
                    </a:lnTo>
                    <a:lnTo>
                      <a:pt x="118" y="178"/>
                    </a:lnTo>
                    <a:lnTo>
                      <a:pt x="127" y="182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41" y="188"/>
                    </a:lnTo>
                    <a:lnTo>
                      <a:pt x="147" y="189"/>
                    </a:lnTo>
                    <a:lnTo>
                      <a:pt x="153" y="189"/>
                    </a:lnTo>
                    <a:lnTo>
                      <a:pt x="158" y="189"/>
                    </a:lnTo>
                    <a:lnTo>
                      <a:pt x="164" y="188"/>
                    </a:lnTo>
                    <a:lnTo>
                      <a:pt x="168" y="185"/>
                    </a:lnTo>
                    <a:lnTo>
                      <a:pt x="171" y="183"/>
                    </a:lnTo>
                    <a:lnTo>
                      <a:pt x="175" y="179"/>
                    </a:lnTo>
                    <a:lnTo>
                      <a:pt x="179" y="174"/>
                    </a:lnTo>
                    <a:lnTo>
                      <a:pt x="182" y="168"/>
                    </a:lnTo>
                    <a:lnTo>
                      <a:pt x="183" y="162"/>
                    </a:lnTo>
                    <a:lnTo>
                      <a:pt x="185" y="154"/>
                    </a:lnTo>
                    <a:lnTo>
                      <a:pt x="185" y="153"/>
                    </a:lnTo>
                    <a:lnTo>
                      <a:pt x="185" y="149"/>
                    </a:lnTo>
                    <a:lnTo>
                      <a:pt x="185" y="11"/>
                    </a:lnTo>
                    <a:lnTo>
                      <a:pt x="202" y="2"/>
                    </a:lnTo>
                    <a:lnTo>
                      <a:pt x="202" y="149"/>
                    </a:lnTo>
                    <a:lnTo>
                      <a:pt x="202" y="153"/>
                    </a:lnTo>
                    <a:lnTo>
                      <a:pt x="202" y="155"/>
                    </a:lnTo>
                    <a:lnTo>
                      <a:pt x="202" y="163"/>
                    </a:lnTo>
                    <a:lnTo>
                      <a:pt x="199" y="163"/>
                    </a:lnTo>
                    <a:lnTo>
                      <a:pt x="198" y="170"/>
                    </a:lnTo>
                    <a:lnTo>
                      <a:pt x="194" y="182"/>
                    </a:lnTo>
                    <a:lnTo>
                      <a:pt x="188" y="189"/>
                    </a:lnTo>
                    <a:lnTo>
                      <a:pt x="182" y="195"/>
                    </a:lnTo>
                    <a:lnTo>
                      <a:pt x="175" y="200"/>
                    </a:lnTo>
                    <a:lnTo>
                      <a:pt x="165" y="205"/>
                    </a:lnTo>
                    <a:lnTo>
                      <a:pt x="153" y="206"/>
                    </a:lnTo>
                    <a:lnTo>
                      <a:pt x="140" y="205"/>
                    </a:lnTo>
                    <a:lnTo>
                      <a:pt x="127" y="200"/>
                    </a:lnTo>
                    <a:lnTo>
                      <a:pt x="127" y="200"/>
                    </a:lnTo>
                    <a:lnTo>
                      <a:pt x="119" y="196"/>
                    </a:lnTo>
                    <a:lnTo>
                      <a:pt x="109" y="192"/>
                    </a:lnTo>
                    <a:lnTo>
                      <a:pt x="96" y="187"/>
                    </a:lnTo>
                    <a:lnTo>
                      <a:pt x="84" y="183"/>
                    </a:lnTo>
                    <a:lnTo>
                      <a:pt x="80" y="182"/>
                    </a:lnTo>
                    <a:lnTo>
                      <a:pt x="75" y="182"/>
                    </a:lnTo>
                    <a:lnTo>
                      <a:pt x="72" y="182"/>
                    </a:lnTo>
                    <a:lnTo>
                      <a:pt x="58" y="183"/>
                    </a:lnTo>
                    <a:lnTo>
                      <a:pt x="44" y="189"/>
                    </a:lnTo>
                    <a:lnTo>
                      <a:pt x="33" y="200"/>
                    </a:lnTo>
                    <a:lnTo>
                      <a:pt x="25" y="213"/>
                    </a:lnTo>
                    <a:lnTo>
                      <a:pt x="18" y="227"/>
                    </a:lnTo>
                    <a:lnTo>
                      <a:pt x="17" y="246"/>
                    </a:lnTo>
                    <a:lnTo>
                      <a:pt x="18" y="263"/>
                    </a:lnTo>
                    <a:lnTo>
                      <a:pt x="25" y="278"/>
                    </a:lnTo>
                    <a:lnTo>
                      <a:pt x="33" y="292"/>
                    </a:lnTo>
                    <a:lnTo>
                      <a:pt x="44" y="301"/>
                    </a:lnTo>
                    <a:lnTo>
                      <a:pt x="58" y="307"/>
                    </a:lnTo>
                    <a:lnTo>
                      <a:pt x="72" y="310"/>
                    </a:lnTo>
                    <a:lnTo>
                      <a:pt x="75" y="310"/>
                    </a:lnTo>
                    <a:lnTo>
                      <a:pt x="80" y="309"/>
                    </a:lnTo>
                    <a:lnTo>
                      <a:pt x="84" y="307"/>
                    </a:lnTo>
                    <a:lnTo>
                      <a:pt x="92" y="305"/>
                    </a:lnTo>
                    <a:lnTo>
                      <a:pt x="101" y="302"/>
                    </a:lnTo>
                    <a:lnTo>
                      <a:pt x="111" y="298"/>
                    </a:lnTo>
                    <a:lnTo>
                      <a:pt x="120" y="294"/>
                    </a:lnTo>
                    <a:lnTo>
                      <a:pt x="127" y="290"/>
                    </a:lnTo>
                    <a:lnTo>
                      <a:pt x="127" y="290"/>
                    </a:lnTo>
                    <a:lnTo>
                      <a:pt x="140" y="286"/>
                    </a:lnTo>
                    <a:lnTo>
                      <a:pt x="153" y="284"/>
                    </a:lnTo>
                    <a:lnTo>
                      <a:pt x="165" y="286"/>
                    </a:lnTo>
                    <a:lnTo>
                      <a:pt x="175" y="290"/>
                    </a:lnTo>
                    <a:lnTo>
                      <a:pt x="183" y="295"/>
                    </a:lnTo>
                    <a:lnTo>
                      <a:pt x="188" y="302"/>
                    </a:lnTo>
                    <a:lnTo>
                      <a:pt x="194" y="309"/>
                    </a:lnTo>
                    <a:lnTo>
                      <a:pt x="199" y="322"/>
                    </a:lnTo>
                    <a:lnTo>
                      <a:pt x="200" y="336"/>
                    </a:lnTo>
                    <a:lnTo>
                      <a:pt x="200" y="336"/>
                    </a:lnTo>
                    <a:lnTo>
                      <a:pt x="200" y="336"/>
                    </a:lnTo>
                    <a:lnTo>
                      <a:pt x="202" y="341"/>
                    </a:lnTo>
                    <a:lnTo>
                      <a:pt x="202" y="568"/>
                    </a:lnTo>
                    <a:lnTo>
                      <a:pt x="224" y="568"/>
                    </a:lnTo>
                    <a:lnTo>
                      <a:pt x="347" y="568"/>
                    </a:lnTo>
                    <a:lnTo>
                      <a:pt x="440" y="568"/>
                    </a:lnTo>
                    <a:lnTo>
                      <a:pt x="444" y="568"/>
                    </a:lnTo>
                    <a:lnTo>
                      <a:pt x="448" y="566"/>
                    </a:lnTo>
                    <a:lnTo>
                      <a:pt x="450" y="565"/>
                    </a:lnTo>
                    <a:lnTo>
                      <a:pt x="454" y="564"/>
                    </a:lnTo>
                    <a:lnTo>
                      <a:pt x="456" y="561"/>
                    </a:lnTo>
                    <a:lnTo>
                      <a:pt x="457" y="560"/>
                    </a:lnTo>
                    <a:lnTo>
                      <a:pt x="457" y="557"/>
                    </a:lnTo>
                    <a:lnTo>
                      <a:pt x="456" y="553"/>
                    </a:lnTo>
                    <a:lnTo>
                      <a:pt x="454" y="548"/>
                    </a:lnTo>
                    <a:lnTo>
                      <a:pt x="454" y="548"/>
                    </a:lnTo>
                    <a:lnTo>
                      <a:pt x="452" y="544"/>
                    </a:lnTo>
                    <a:lnTo>
                      <a:pt x="448" y="535"/>
                    </a:lnTo>
                    <a:lnTo>
                      <a:pt x="444" y="525"/>
                    </a:lnTo>
                    <a:lnTo>
                      <a:pt x="439" y="511"/>
                    </a:lnTo>
                    <a:lnTo>
                      <a:pt x="435" y="498"/>
                    </a:lnTo>
                    <a:lnTo>
                      <a:pt x="432" y="487"/>
                    </a:lnTo>
                    <a:lnTo>
                      <a:pt x="431" y="476"/>
                    </a:lnTo>
                    <a:lnTo>
                      <a:pt x="435" y="451"/>
                    </a:lnTo>
                    <a:lnTo>
                      <a:pt x="445" y="429"/>
                    </a:lnTo>
                    <a:lnTo>
                      <a:pt x="461" y="411"/>
                    </a:lnTo>
                    <a:lnTo>
                      <a:pt x="482" y="396"/>
                    </a:lnTo>
                    <a:lnTo>
                      <a:pt x="507" y="387"/>
                    </a:lnTo>
                    <a:lnTo>
                      <a:pt x="533" y="383"/>
                    </a:lnTo>
                    <a:lnTo>
                      <a:pt x="559" y="387"/>
                    </a:lnTo>
                    <a:lnTo>
                      <a:pt x="584" y="396"/>
                    </a:lnTo>
                    <a:lnTo>
                      <a:pt x="605" y="411"/>
                    </a:lnTo>
                    <a:lnTo>
                      <a:pt x="620" y="429"/>
                    </a:lnTo>
                    <a:lnTo>
                      <a:pt x="631" y="451"/>
                    </a:lnTo>
                    <a:lnTo>
                      <a:pt x="634" y="476"/>
                    </a:lnTo>
                    <a:lnTo>
                      <a:pt x="634" y="487"/>
                    </a:lnTo>
                    <a:lnTo>
                      <a:pt x="631" y="498"/>
                    </a:lnTo>
                    <a:lnTo>
                      <a:pt x="623" y="521"/>
                    </a:lnTo>
                    <a:lnTo>
                      <a:pt x="618" y="534"/>
                    </a:lnTo>
                    <a:lnTo>
                      <a:pt x="614" y="543"/>
                    </a:lnTo>
                    <a:lnTo>
                      <a:pt x="611" y="548"/>
                    </a:lnTo>
                    <a:lnTo>
                      <a:pt x="610" y="553"/>
                    </a:lnTo>
                    <a:lnTo>
                      <a:pt x="609" y="557"/>
                    </a:lnTo>
                    <a:lnTo>
                      <a:pt x="609" y="560"/>
                    </a:lnTo>
                    <a:lnTo>
                      <a:pt x="610" y="561"/>
                    </a:lnTo>
                    <a:lnTo>
                      <a:pt x="611" y="562"/>
                    </a:lnTo>
                    <a:lnTo>
                      <a:pt x="613" y="564"/>
                    </a:lnTo>
                    <a:lnTo>
                      <a:pt x="615" y="566"/>
                    </a:lnTo>
                    <a:lnTo>
                      <a:pt x="620" y="568"/>
                    </a:lnTo>
                    <a:lnTo>
                      <a:pt x="626" y="568"/>
                    </a:lnTo>
                    <a:lnTo>
                      <a:pt x="652" y="568"/>
                    </a:lnTo>
                    <a:lnTo>
                      <a:pt x="662" y="568"/>
                    </a:lnTo>
                    <a:lnTo>
                      <a:pt x="666" y="568"/>
                    </a:lnTo>
                    <a:lnTo>
                      <a:pt x="666" y="568"/>
                    </a:lnTo>
                    <a:lnTo>
                      <a:pt x="700" y="568"/>
                    </a:lnTo>
                    <a:lnTo>
                      <a:pt x="700" y="568"/>
                    </a:lnTo>
                    <a:lnTo>
                      <a:pt x="711" y="568"/>
                    </a:lnTo>
                    <a:lnTo>
                      <a:pt x="809" y="568"/>
                    </a:lnTo>
                    <a:lnTo>
                      <a:pt x="814" y="568"/>
                    </a:lnTo>
                    <a:lnTo>
                      <a:pt x="825" y="568"/>
                    </a:lnTo>
                    <a:lnTo>
                      <a:pt x="838" y="568"/>
                    </a:lnTo>
                    <a:lnTo>
                      <a:pt x="842" y="568"/>
                    </a:lnTo>
                    <a:lnTo>
                      <a:pt x="842" y="346"/>
                    </a:lnTo>
                    <a:lnTo>
                      <a:pt x="842" y="341"/>
                    </a:lnTo>
                    <a:lnTo>
                      <a:pt x="842" y="341"/>
                    </a:lnTo>
                    <a:lnTo>
                      <a:pt x="844" y="327"/>
                    </a:lnTo>
                    <a:lnTo>
                      <a:pt x="848" y="314"/>
                    </a:lnTo>
                    <a:lnTo>
                      <a:pt x="854" y="306"/>
                    </a:lnTo>
                    <a:lnTo>
                      <a:pt x="860" y="301"/>
                    </a:lnTo>
                    <a:lnTo>
                      <a:pt x="867" y="295"/>
                    </a:lnTo>
                    <a:lnTo>
                      <a:pt x="867" y="295"/>
                    </a:lnTo>
                    <a:lnTo>
                      <a:pt x="877" y="290"/>
                    </a:lnTo>
                    <a:lnTo>
                      <a:pt x="889" y="289"/>
                    </a:lnTo>
                    <a:lnTo>
                      <a:pt x="902" y="290"/>
                    </a:lnTo>
                    <a:lnTo>
                      <a:pt x="915" y="295"/>
                    </a:lnTo>
                    <a:lnTo>
                      <a:pt x="915" y="295"/>
                    </a:lnTo>
                    <a:lnTo>
                      <a:pt x="923" y="299"/>
                    </a:lnTo>
                    <a:lnTo>
                      <a:pt x="933" y="303"/>
                    </a:lnTo>
                    <a:lnTo>
                      <a:pt x="946" y="309"/>
                    </a:lnTo>
                    <a:lnTo>
                      <a:pt x="958" y="312"/>
                    </a:lnTo>
                    <a:lnTo>
                      <a:pt x="963" y="314"/>
                    </a:lnTo>
                    <a:lnTo>
                      <a:pt x="967" y="314"/>
                    </a:lnTo>
                    <a:lnTo>
                      <a:pt x="970" y="314"/>
                    </a:lnTo>
                    <a:lnTo>
                      <a:pt x="984" y="312"/>
                    </a:lnTo>
                    <a:lnTo>
                      <a:pt x="998" y="306"/>
                    </a:lnTo>
                    <a:lnTo>
                      <a:pt x="1009" y="295"/>
                    </a:lnTo>
                    <a:lnTo>
                      <a:pt x="1018" y="282"/>
                    </a:lnTo>
                    <a:lnTo>
                      <a:pt x="1024" y="268"/>
                    </a:lnTo>
                    <a:lnTo>
                      <a:pt x="1026" y="250"/>
                    </a:lnTo>
                    <a:lnTo>
                      <a:pt x="1024" y="233"/>
                    </a:lnTo>
                    <a:lnTo>
                      <a:pt x="1018" y="217"/>
                    </a:lnTo>
                    <a:lnTo>
                      <a:pt x="1009" y="204"/>
                    </a:lnTo>
                    <a:lnTo>
                      <a:pt x="998" y="195"/>
                    </a:lnTo>
                    <a:lnTo>
                      <a:pt x="984" y="188"/>
                    </a:lnTo>
                    <a:lnTo>
                      <a:pt x="970" y="185"/>
                    </a:lnTo>
                    <a:lnTo>
                      <a:pt x="967" y="185"/>
                    </a:lnTo>
                    <a:lnTo>
                      <a:pt x="963" y="187"/>
                    </a:lnTo>
                    <a:lnTo>
                      <a:pt x="958" y="188"/>
                    </a:lnTo>
                    <a:lnTo>
                      <a:pt x="950" y="191"/>
                    </a:lnTo>
                    <a:lnTo>
                      <a:pt x="943" y="193"/>
                    </a:lnTo>
                    <a:lnTo>
                      <a:pt x="931" y="197"/>
                    </a:lnTo>
                    <a:lnTo>
                      <a:pt x="922" y="201"/>
                    </a:lnTo>
                    <a:lnTo>
                      <a:pt x="915" y="205"/>
                    </a:lnTo>
                    <a:lnTo>
                      <a:pt x="902" y="209"/>
                    </a:lnTo>
                    <a:lnTo>
                      <a:pt x="889" y="212"/>
                    </a:lnTo>
                    <a:lnTo>
                      <a:pt x="877" y="209"/>
                    </a:lnTo>
                    <a:lnTo>
                      <a:pt x="867" y="205"/>
                    </a:lnTo>
                    <a:lnTo>
                      <a:pt x="860" y="200"/>
                    </a:lnTo>
                    <a:lnTo>
                      <a:pt x="854" y="195"/>
                    </a:lnTo>
                    <a:lnTo>
                      <a:pt x="850" y="187"/>
                    </a:lnTo>
                    <a:lnTo>
                      <a:pt x="844" y="175"/>
                    </a:lnTo>
                    <a:lnTo>
                      <a:pt x="843" y="168"/>
                    </a:lnTo>
                    <a:lnTo>
                      <a:pt x="840" y="168"/>
                    </a:lnTo>
                    <a:lnTo>
                      <a:pt x="842" y="159"/>
                    </a:lnTo>
                    <a:lnTo>
                      <a:pt x="842" y="158"/>
                    </a:lnTo>
                    <a:lnTo>
                      <a:pt x="842" y="154"/>
                    </a:lnTo>
                    <a:lnTo>
                      <a:pt x="8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Freeform 2235"/>
              <p:cNvSpPr>
                <a:spLocks/>
              </p:cNvSpPr>
              <p:nvPr/>
            </p:nvSpPr>
            <p:spPr bwMode="auto">
              <a:xfrm>
                <a:off x="5268913" y="4727575"/>
                <a:ext cx="1666875" cy="1033463"/>
              </a:xfrm>
              <a:custGeom>
                <a:avLst/>
                <a:gdLst>
                  <a:gd name="T0" fmla="*/ 864 w 1050"/>
                  <a:gd name="T1" fmla="*/ 1 h 651"/>
                  <a:gd name="T2" fmla="*/ 872 w 1050"/>
                  <a:gd name="T3" fmla="*/ 275 h 651"/>
                  <a:gd name="T4" fmla="*/ 902 w 1050"/>
                  <a:gd name="T5" fmla="*/ 287 h 651"/>
                  <a:gd name="T6" fmla="*/ 961 w 1050"/>
                  <a:gd name="T7" fmla="*/ 263 h 651"/>
                  <a:gd name="T8" fmla="*/ 1039 w 1050"/>
                  <a:gd name="T9" fmla="*/ 301 h 651"/>
                  <a:gd name="T10" fmla="*/ 1015 w 1050"/>
                  <a:gd name="T11" fmla="*/ 413 h 651"/>
                  <a:gd name="T12" fmla="*/ 943 w 1050"/>
                  <a:gd name="T13" fmla="*/ 415 h 651"/>
                  <a:gd name="T14" fmla="*/ 895 w 1050"/>
                  <a:gd name="T15" fmla="*/ 398 h 651"/>
                  <a:gd name="T16" fmla="*/ 869 w 1050"/>
                  <a:gd name="T17" fmla="*/ 414 h 651"/>
                  <a:gd name="T18" fmla="*/ 864 w 1050"/>
                  <a:gd name="T19" fmla="*/ 651 h 651"/>
                  <a:gd name="T20" fmla="*/ 848 w 1050"/>
                  <a:gd name="T21" fmla="*/ 426 h 651"/>
                  <a:gd name="T22" fmla="*/ 884 w 1050"/>
                  <a:gd name="T23" fmla="*/ 384 h 651"/>
                  <a:gd name="T24" fmla="*/ 953 w 1050"/>
                  <a:gd name="T25" fmla="*/ 401 h 651"/>
                  <a:gd name="T26" fmla="*/ 1005 w 1050"/>
                  <a:gd name="T27" fmla="*/ 398 h 651"/>
                  <a:gd name="T28" fmla="*/ 1025 w 1050"/>
                  <a:gd name="T29" fmla="*/ 309 h 651"/>
                  <a:gd name="T30" fmla="*/ 970 w 1050"/>
                  <a:gd name="T31" fmla="*/ 279 h 651"/>
                  <a:gd name="T32" fmla="*/ 922 w 1050"/>
                  <a:gd name="T33" fmla="*/ 296 h 651"/>
                  <a:gd name="T34" fmla="*/ 860 w 1050"/>
                  <a:gd name="T35" fmla="*/ 286 h 651"/>
                  <a:gd name="T36" fmla="*/ 847 w 1050"/>
                  <a:gd name="T37" fmla="*/ 245 h 651"/>
                  <a:gd name="T38" fmla="*/ 627 w 1050"/>
                  <a:gd name="T39" fmla="*/ 17 h 651"/>
                  <a:gd name="T40" fmla="*/ 611 w 1050"/>
                  <a:gd name="T41" fmla="*/ 24 h 651"/>
                  <a:gd name="T42" fmla="*/ 619 w 1050"/>
                  <a:gd name="T43" fmla="*/ 50 h 651"/>
                  <a:gd name="T44" fmla="*/ 632 w 1050"/>
                  <a:gd name="T45" fmla="*/ 135 h 651"/>
                  <a:gd name="T46" fmla="*/ 507 w 1050"/>
                  <a:gd name="T47" fmla="*/ 199 h 651"/>
                  <a:gd name="T48" fmla="*/ 432 w 1050"/>
                  <a:gd name="T49" fmla="*/ 98 h 651"/>
                  <a:gd name="T50" fmla="*/ 456 w 1050"/>
                  <a:gd name="T51" fmla="*/ 32 h 651"/>
                  <a:gd name="T52" fmla="*/ 450 w 1050"/>
                  <a:gd name="T53" fmla="*/ 20 h 651"/>
                  <a:gd name="T54" fmla="*/ 433 w 1050"/>
                  <a:gd name="T55" fmla="*/ 17 h 651"/>
                  <a:gd name="T56" fmla="*/ 399 w 1050"/>
                  <a:gd name="T57" fmla="*/ 17 h 651"/>
                  <a:gd name="T58" fmla="*/ 219 w 1050"/>
                  <a:gd name="T59" fmla="*/ 17 h 651"/>
                  <a:gd name="T60" fmla="*/ 199 w 1050"/>
                  <a:gd name="T61" fmla="*/ 266 h 651"/>
                  <a:gd name="T62" fmla="*/ 153 w 1050"/>
                  <a:gd name="T63" fmla="*/ 303 h 651"/>
                  <a:gd name="T64" fmla="*/ 84 w 1050"/>
                  <a:gd name="T65" fmla="*/ 280 h 651"/>
                  <a:gd name="T66" fmla="*/ 33 w 1050"/>
                  <a:gd name="T67" fmla="*/ 296 h 651"/>
                  <a:gd name="T68" fmla="*/ 33 w 1050"/>
                  <a:gd name="T69" fmla="*/ 389 h 651"/>
                  <a:gd name="T70" fmla="*/ 84 w 1050"/>
                  <a:gd name="T71" fmla="*/ 405 h 651"/>
                  <a:gd name="T72" fmla="*/ 140 w 1050"/>
                  <a:gd name="T73" fmla="*/ 384 h 651"/>
                  <a:gd name="T74" fmla="*/ 194 w 1050"/>
                  <a:gd name="T75" fmla="*/ 406 h 651"/>
                  <a:gd name="T76" fmla="*/ 202 w 1050"/>
                  <a:gd name="T77" fmla="*/ 439 h 651"/>
                  <a:gd name="T78" fmla="*/ 185 w 1050"/>
                  <a:gd name="T79" fmla="*/ 427 h 651"/>
                  <a:gd name="T80" fmla="*/ 164 w 1050"/>
                  <a:gd name="T81" fmla="*/ 399 h 651"/>
                  <a:gd name="T82" fmla="*/ 127 w 1050"/>
                  <a:gd name="T83" fmla="*/ 407 h 651"/>
                  <a:gd name="T84" fmla="*/ 52 w 1050"/>
                  <a:gd name="T85" fmla="*/ 420 h 651"/>
                  <a:gd name="T86" fmla="*/ 3 w 1050"/>
                  <a:gd name="T87" fmla="*/ 321 h 651"/>
                  <a:gd name="T88" fmla="*/ 80 w 1050"/>
                  <a:gd name="T89" fmla="*/ 262 h 651"/>
                  <a:gd name="T90" fmla="*/ 135 w 1050"/>
                  <a:gd name="T91" fmla="*/ 282 h 651"/>
                  <a:gd name="T92" fmla="*/ 169 w 1050"/>
                  <a:gd name="T93" fmla="*/ 283 h 651"/>
                  <a:gd name="T94" fmla="*/ 186 w 1050"/>
                  <a:gd name="T95" fmla="*/ 250 h 651"/>
                  <a:gd name="T96" fmla="*/ 229 w 1050"/>
                  <a:gd name="T97" fmla="*/ 1 h 651"/>
                  <a:gd name="T98" fmla="*/ 403 w 1050"/>
                  <a:gd name="T99" fmla="*/ 0 h 651"/>
                  <a:gd name="T100" fmla="*/ 440 w 1050"/>
                  <a:gd name="T101" fmla="*/ 0 h 651"/>
                  <a:gd name="T102" fmla="*/ 458 w 1050"/>
                  <a:gd name="T103" fmla="*/ 5 h 651"/>
                  <a:gd name="T104" fmla="*/ 471 w 1050"/>
                  <a:gd name="T105" fmla="*/ 36 h 651"/>
                  <a:gd name="T106" fmla="*/ 450 w 1050"/>
                  <a:gd name="T107" fmla="*/ 92 h 651"/>
                  <a:gd name="T108" fmla="*/ 473 w 1050"/>
                  <a:gd name="T109" fmla="*/ 164 h 651"/>
                  <a:gd name="T110" fmla="*/ 594 w 1050"/>
                  <a:gd name="T111" fmla="*/ 164 h 651"/>
                  <a:gd name="T112" fmla="*/ 617 w 1050"/>
                  <a:gd name="T113" fmla="*/ 92 h 651"/>
                  <a:gd name="T114" fmla="*/ 596 w 1050"/>
                  <a:gd name="T115" fmla="*/ 36 h 651"/>
                  <a:gd name="T116" fmla="*/ 614 w 1050"/>
                  <a:gd name="T117" fmla="*/ 3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50" h="651">
                    <a:moveTo>
                      <a:pt x="619" y="0"/>
                    </a:moveTo>
                    <a:lnTo>
                      <a:pt x="627" y="0"/>
                    </a:lnTo>
                    <a:lnTo>
                      <a:pt x="631" y="0"/>
                    </a:lnTo>
                    <a:lnTo>
                      <a:pt x="700" y="0"/>
                    </a:lnTo>
                    <a:lnTo>
                      <a:pt x="825" y="0"/>
                    </a:lnTo>
                    <a:lnTo>
                      <a:pt x="864" y="1"/>
                    </a:lnTo>
                    <a:lnTo>
                      <a:pt x="864" y="245"/>
                    </a:lnTo>
                    <a:lnTo>
                      <a:pt x="864" y="250"/>
                    </a:lnTo>
                    <a:lnTo>
                      <a:pt x="864" y="258"/>
                    </a:lnTo>
                    <a:lnTo>
                      <a:pt x="867" y="265"/>
                    </a:lnTo>
                    <a:lnTo>
                      <a:pt x="869" y="270"/>
                    </a:lnTo>
                    <a:lnTo>
                      <a:pt x="872" y="275"/>
                    </a:lnTo>
                    <a:lnTo>
                      <a:pt x="876" y="279"/>
                    </a:lnTo>
                    <a:lnTo>
                      <a:pt x="881" y="283"/>
                    </a:lnTo>
                    <a:lnTo>
                      <a:pt x="885" y="286"/>
                    </a:lnTo>
                    <a:lnTo>
                      <a:pt x="890" y="287"/>
                    </a:lnTo>
                    <a:lnTo>
                      <a:pt x="895" y="287"/>
                    </a:lnTo>
                    <a:lnTo>
                      <a:pt x="902" y="287"/>
                    </a:lnTo>
                    <a:lnTo>
                      <a:pt x="907" y="284"/>
                    </a:lnTo>
                    <a:lnTo>
                      <a:pt x="914" y="282"/>
                    </a:lnTo>
                    <a:lnTo>
                      <a:pt x="923" y="278"/>
                    </a:lnTo>
                    <a:lnTo>
                      <a:pt x="935" y="272"/>
                    </a:lnTo>
                    <a:lnTo>
                      <a:pt x="948" y="269"/>
                    </a:lnTo>
                    <a:lnTo>
                      <a:pt x="961" y="263"/>
                    </a:lnTo>
                    <a:lnTo>
                      <a:pt x="969" y="262"/>
                    </a:lnTo>
                    <a:lnTo>
                      <a:pt x="977" y="262"/>
                    </a:lnTo>
                    <a:lnTo>
                      <a:pt x="996" y="265"/>
                    </a:lnTo>
                    <a:lnTo>
                      <a:pt x="1015" y="272"/>
                    </a:lnTo>
                    <a:lnTo>
                      <a:pt x="1029" y="286"/>
                    </a:lnTo>
                    <a:lnTo>
                      <a:pt x="1039" y="301"/>
                    </a:lnTo>
                    <a:lnTo>
                      <a:pt x="1047" y="321"/>
                    </a:lnTo>
                    <a:lnTo>
                      <a:pt x="1050" y="342"/>
                    </a:lnTo>
                    <a:lnTo>
                      <a:pt x="1047" y="364"/>
                    </a:lnTo>
                    <a:lnTo>
                      <a:pt x="1039" y="382"/>
                    </a:lnTo>
                    <a:lnTo>
                      <a:pt x="1029" y="399"/>
                    </a:lnTo>
                    <a:lnTo>
                      <a:pt x="1015" y="413"/>
                    </a:lnTo>
                    <a:lnTo>
                      <a:pt x="996" y="420"/>
                    </a:lnTo>
                    <a:lnTo>
                      <a:pt x="977" y="423"/>
                    </a:lnTo>
                    <a:lnTo>
                      <a:pt x="969" y="423"/>
                    </a:lnTo>
                    <a:lnTo>
                      <a:pt x="961" y="420"/>
                    </a:lnTo>
                    <a:lnTo>
                      <a:pt x="952" y="418"/>
                    </a:lnTo>
                    <a:lnTo>
                      <a:pt x="943" y="415"/>
                    </a:lnTo>
                    <a:lnTo>
                      <a:pt x="932" y="410"/>
                    </a:lnTo>
                    <a:lnTo>
                      <a:pt x="922" y="406"/>
                    </a:lnTo>
                    <a:lnTo>
                      <a:pt x="914" y="402"/>
                    </a:lnTo>
                    <a:lnTo>
                      <a:pt x="907" y="399"/>
                    </a:lnTo>
                    <a:lnTo>
                      <a:pt x="902" y="398"/>
                    </a:lnTo>
                    <a:lnTo>
                      <a:pt x="895" y="398"/>
                    </a:lnTo>
                    <a:lnTo>
                      <a:pt x="890" y="398"/>
                    </a:lnTo>
                    <a:lnTo>
                      <a:pt x="885" y="399"/>
                    </a:lnTo>
                    <a:lnTo>
                      <a:pt x="881" y="402"/>
                    </a:lnTo>
                    <a:lnTo>
                      <a:pt x="876" y="405"/>
                    </a:lnTo>
                    <a:lnTo>
                      <a:pt x="872" y="409"/>
                    </a:lnTo>
                    <a:lnTo>
                      <a:pt x="869" y="414"/>
                    </a:lnTo>
                    <a:lnTo>
                      <a:pt x="867" y="419"/>
                    </a:lnTo>
                    <a:lnTo>
                      <a:pt x="865" y="426"/>
                    </a:lnTo>
                    <a:lnTo>
                      <a:pt x="864" y="433"/>
                    </a:lnTo>
                    <a:lnTo>
                      <a:pt x="864" y="436"/>
                    </a:lnTo>
                    <a:lnTo>
                      <a:pt x="864" y="439"/>
                    </a:lnTo>
                    <a:lnTo>
                      <a:pt x="864" y="651"/>
                    </a:lnTo>
                    <a:lnTo>
                      <a:pt x="847" y="651"/>
                    </a:lnTo>
                    <a:lnTo>
                      <a:pt x="847" y="439"/>
                    </a:lnTo>
                    <a:lnTo>
                      <a:pt x="847" y="436"/>
                    </a:lnTo>
                    <a:lnTo>
                      <a:pt x="847" y="433"/>
                    </a:lnTo>
                    <a:lnTo>
                      <a:pt x="847" y="426"/>
                    </a:lnTo>
                    <a:lnTo>
                      <a:pt x="848" y="426"/>
                    </a:lnTo>
                    <a:lnTo>
                      <a:pt x="850" y="418"/>
                    </a:lnTo>
                    <a:lnTo>
                      <a:pt x="855" y="406"/>
                    </a:lnTo>
                    <a:lnTo>
                      <a:pt x="860" y="399"/>
                    </a:lnTo>
                    <a:lnTo>
                      <a:pt x="865" y="393"/>
                    </a:lnTo>
                    <a:lnTo>
                      <a:pt x="873" y="388"/>
                    </a:lnTo>
                    <a:lnTo>
                      <a:pt x="884" y="384"/>
                    </a:lnTo>
                    <a:lnTo>
                      <a:pt x="895" y="381"/>
                    </a:lnTo>
                    <a:lnTo>
                      <a:pt x="908" y="384"/>
                    </a:lnTo>
                    <a:lnTo>
                      <a:pt x="922" y="388"/>
                    </a:lnTo>
                    <a:lnTo>
                      <a:pt x="929" y="392"/>
                    </a:lnTo>
                    <a:lnTo>
                      <a:pt x="940" y="397"/>
                    </a:lnTo>
                    <a:lnTo>
                      <a:pt x="953" y="401"/>
                    </a:lnTo>
                    <a:lnTo>
                      <a:pt x="965" y="405"/>
                    </a:lnTo>
                    <a:lnTo>
                      <a:pt x="970" y="406"/>
                    </a:lnTo>
                    <a:lnTo>
                      <a:pt x="974" y="407"/>
                    </a:lnTo>
                    <a:lnTo>
                      <a:pt x="977" y="407"/>
                    </a:lnTo>
                    <a:lnTo>
                      <a:pt x="992" y="405"/>
                    </a:lnTo>
                    <a:lnTo>
                      <a:pt x="1005" y="398"/>
                    </a:lnTo>
                    <a:lnTo>
                      <a:pt x="1016" y="389"/>
                    </a:lnTo>
                    <a:lnTo>
                      <a:pt x="1025" y="376"/>
                    </a:lnTo>
                    <a:lnTo>
                      <a:pt x="1032" y="360"/>
                    </a:lnTo>
                    <a:lnTo>
                      <a:pt x="1033" y="342"/>
                    </a:lnTo>
                    <a:lnTo>
                      <a:pt x="1032" y="325"/>
                    </a:lnTo>
                    <a:lnTo>
                      <a:pt x="1025" y="309"/>
                    </a:lnTo>
                    <a:lnTo>
                      <a:pt x="1016" y="296"/>
                    </a:lnTo>
                    <a:lnTo>
                      <a:pt x="1005" y="286"/>
                    </a:lnTo>
                    <a:lnTo>
                      <a:pt x="992" y="280"/>
                    </a:lnTo>
                    <a:lnTo>
                      <a:pt x="977" y="278"/>
                    </a:lnTo>
                    <a:lnTo>
                      <a:pt x="974" y="278"/>
                    </a:lnTo>
                    <a:lnTo>
                      <a:pt x="970" y="279"/>
                    </a:lnTo>
                    <a:lnTo>
                      <a:pt x="965" y="279"/>
                    </a:lnTo>
                    <a:lnTo>
                      <a:pt x="957" y="282"/>
                    </a:lnTo>
                    <a:lnTo>
                      <a:pt x="949" y="284"/>
                    </a:lnTo>
                    <a:lnTo>
                      <a:pt x="937" y="289"/>
                    </a:lnTo>
                    <a:lnTo>
                      <a:pt x="928" y="293"/>
                    </a:lnTo>
                    <a:lnTo>
                      <a:pt x="922" y="296"/>
                    </a:lnTo>
                    <a:lnTo>
                      <a:pt x="908" y="301"/>
                    </a:lnTo>
                    <a:lnTo>
                      <a:pt x="895" y="303"/>
                    </a:lnTo>
                    <a:lnTo>
                      <a:pt x="884" y="301"/>
                    </a:lnTo>
                    <a:lnTo>
                      <a:pt x="873" y="297"/>
                    </a:lnTo>
                    <a:lnTo>
                      <a:pt x="865" y="292"/>
                    </a:lnTo>
                    <a:lnTo>
                      <a:pt x="860" y="286"/>
                    </a:lnTo>
                    <a:lnTo>
                      <a:pt x="855" y="278"/>
                    </a:lnTo>
                    <a:lnTo>
                      <a:pt x="850" y="265"/>
                    </a:lnTo>
                    <a:lnTo>
                      <a:pt x="847" y="250"/>
                    </a:lnTo>
                    <a:lnTo>
                      <a:pt x="847" y="250"/>
                    </a:lnTo>
                    <a:lnTo>
                      <a:pt x="847" y="250"/>
                    </a:lnTo>
                    <a:lnTo>
                      <a:pt x="847" y="245"/>
                    </a:lnTo>
                    <a:lnTo>
                      <a:pt x="847" y="17"/>
                    </a:lnTo>
                    <a:lnTo>
                      <a:pt x="825" y="17"/>
                    </a:lnTo>
                    <a:lnTo>
                      <a:pt x="700" y="17"/>
                    </a:lnTo>
                    <a:lnTo>
                      <a:pt x="631" y="17"/>
                    </a:lnTo>
                    <a:lnTo>
                      <a:pt x="631" y="17"/>
                    </a:lnTo>
                    <a:lnTo>
                      <a:pt x="627" y="17"/>
                    </a:lnTo>
                    <a:lnTo>
                      <a:pt x="627" y="17"/>
                    </a:lnTo>
                    <a:lnTo>
                      <a:pt x="623" y="17"/>
                    </a:lnTo>
                    <a:lnTo>
                      <a:pt x="619" y="19"/>
                    </a:lnTo>
                    <a:lnTo>
                      <a:pt x="615" y="20"/>
                    </a:lnTo>
                    <a:lnTo>
                      <a:pt x="613" y="22"/>
                    </a:lnTo>
                    <a:lnTo>
                      <a:pt x="611" y="24"/>
                    </a:lnTo>
                    <a:lnTo>
                      <a:pt x="610" y="26"/>
                    </a:lnTo>
                    <a:lnTo>
                      <a:pt x="610" y="28"/>
                    </a:lnTo>
                    <a:lnTo>
                      <a:pt x="611" y="32"/>
                    </a:lnTo>
                    <a:lnTo>
                      <a:pt x="613" y="37"/>
                    </a:lnTo>
                    <a:lnTo>
                      <a:pt x="615" y="42"/>
                    </a:lnTo>
                    <a:lnTo>
                      <a:pt x="619" y="50"/>
                    </a:lnTo>
                    <a:lnTo>
                      <a:pt x="623" y="62"/>
                    </a:lnTo>
                    <a:lnTo>
                      <a:pt x="628" y="73"/>
                    </a:lnTo>
                    <a:lnTo>
                      <a:pt x="632" y="88"/>
                    </a:lnTo>
                    <a:lnTo>
                      <a:pt x="635" y="98"/>
                    </a:lnTo>
                    <a:lnTo>
                      <a:pt x="635" y="109"/>
                    </a:lnTo>
                    <a:lnTo>
                      <a:pt x="632" y="135"/>
                    </a:lnTo>
                    <a:lnTo>
                      <a:pt x="622" y="157"/>
                    </a:lnTo>
                    <a:lnTo>
                      <a:pt x="605" y="176"/>
                    </a:lnTo>
                    <a:lnTo>
                      <a:pt x="585" y="190"/>
                    </a:lnTo>
                    <a:lnTo>
                      <a:pt x="560" y="199"/>
                    </a:lnTo>
                    <a:lnTo>
                      <a:pt x="533" y="203"/>
                    </a:lnTo>
                    <a:lnTo>
                      <a:pt x="507" y="199"/>
                    </a:lnTo>
                    <a:lnTo>
                      <a:pt x="482" y="190"/>
                    </a:lnTo>
                    <a:lnTo>
                      <a:pt x="461" y="176"/>
                    </a:lnTo>
                    <a:lnTo>
                      <a:pt x="445" y="157"/>
                    </a:lnTo>
                    <a:lnTo>
                      <a:pt x="435" y="135"/>
                    </a:lnTo>
                    <a:lnTo>
                      <a:pt x="431" y="109"/>
                    </a:lnTo>
                    <a:lnTo>
                      <a:pt x="432" y="98"/>
                    </a:lnTo>
                    <a:lnTo>
                      <a:pt x="435" y="88"/>
                    </a:lnTo>
                    <a:lnTo>
                      <a:pt x="442" y="66"/>
                    </a:lnTo>
                    <a:lnTo>
                      <a:pt x="448" y="53"/>
                    </a:lnTo>
                    <a:lnTo>
                      <a:pt x="452" y="42"/>
                    </a:lnTo>
                    <a:lnTo>
                      <a:pt x="454" y="37"/>
                    </a:lnTo>
                    <a:lnTo>
                      <a:pt x="456" y="32"/>
                    </a:lnTo>
                    <a:lnTo>
                      <a:pt x="457" y="28"/>
                    </a:lnTo>
                    <a:lnTo>
                      <a:pt x="457" y="26"/>
                    </a:lnTo>
                    <a:lnTo>
                      <a:pt x="456" y="24"/>
                    </a:lnTo>
                    <a:lnTo>
                      <a:pt x="454" y="22"/>
                    </a:lnTo>
                    <a:lnTo>
                      <a:pt x="453" y="21"/>
                    </a:lnTo>
                    <a:lnTo>
                      <a:pt x="450" y="20"/>
                    </a:lnTo>
                    <a:lnTo>
                      <a:pt x="445" y="17"/>
                    </a:lnTo>
                    <a:lnTo>
                      <a:pt x="440" y="17"/>
                    </a:lnTo>
                    <a:lnTo>
                      <a:pt x="440" y="17"/>
                    </a:lnTo>
                    <a:lnTo>
                      <a:pt x="439" y="17"/>
                    </a:lnTo>
                    <a:lnTo>
                      <a:pt x="436" y="17"/>
                    </a:lnTo>
                    <a:lnTo>
                      <a:pt x="433" y="17"/>
                    </a:lnTo>
                    <a:lnTo>
                      <a:pt x="419" y="17"/>
                    </a:lnTo>
                    <a:lnTo>
                      <a:pt x="414" y="17"/>
                    </a:lnTo>
                    <a:lnTo>
                      <a:pt x="407" y="17"/>
                    </a:lnTo>
                    <a:lnTo>
                      <a:pt x="403" y="17"/>
                    </a:lnTo>
                    <a:lnTo>
                      <a:pt x="399" y="17"/>
                    </a:lnTo>
                    <a:lnTo>
                      <a:pt x="399" y="17"/>
                    </a:lnTo>
                    <a:lnTo>
                      <a:pt x="344" y="17"/>
                    </a:lnTo>
                    <a:lnTo>
                      <a:pt x="344" y="17"/>
                    </a:lnTo>
                    <a:lnTo>
                      <a:pt x="334" y="17"/>
                    </a:lnTo>
                    <a:lnTo>
                      <a:pt x="234" y="17"/>
                    </a:lnTo>
                    <a:lnTo>
                      <a:pt x="229" y="17"/>
                    </a:lnTo>
                    <a:lnTo>
                      <a:pt x="219" y="17"/>
                    </a:lnTo>
                    <a:lnTo>
                      <a:pt x="206" y="17"/>
                    </a:lnTo>
                    <a:lnTo>
                      <a:pt x="202" y="17"/>
                    </a:lnTo>
                    <a:lnTo>
                      <a:pt x="202" y="245"/>
                    </a:lnTo>
                    <a:lnTo>
                      <a:pt x="202" y="250"/>
                    </a:lnTo>
                    <a:lnTo>
                      <a:pt x="202" y="252"/>
                    </a:lnTo>
                    <a:lnTo>
                      <a:pt x="199" y="266"/>
                    </a:lnTo>
                    <a:lnTo>
                      <a:pt x="195" y="278"/>
                    </a:lnTo>
                    <a:lnTo>
                      <a:pt x="190" y="286"/>
                    </a:lnTo>
                    <a:lnTo>
                      <a:pt x="183" y="292"/>
                    </a:lnTo>
                    <a:lnTo>
                      <a:pt x="177" y="297"/>
                    </a:lnTo>
                    <a:lnTo>
                      <a:pt x="165" y="301"/>
                    </a:lnTo>
                    <a:lnTo>
                      <a:pt x="153" y="303"/>
                    </a:lnTo>
                    <a:lnTo>
                      <a:pt x="140" y="301"/>
                    </a:lnTo>
                    <a:lnTo>
                      <a:pt x="128" y="296"/>
                    </a:lnTo>
                    <a:lnTo>
                      <a:pt x="119" y="293"/>
                    </a:lnTo>
                    <a:lnTo>
                      <a:pt x="109" y="288"/>
                    </a:lnTo>
                    <a:lnTo>
                      <a:pt x="97" y="283"/>
                    </a:lnTo>
                    <a:lnTo>
                      <a:pt x="84" y="280"/>
                    </a:lnTo>
                    <a:lnTo>
                      <a:pt x="80" y="279"/>
                    </a:lnTo>
                    <a:lnTo>
                      <a:pt x="75" y="278"/>
                    </a:lnTo>
                    <a:lnTo>
                      <a:pt x="72" y="278"/>
                    </a:lnTo>
                    <a:lnTo>
                      <a:pt x="58" y="280"/>
                    </a:lnTo>
                    <a:lnTo>
                      <a:pt x="44" y="287"/>
                    </a:lnTo>
                    <a:lnTo>
                      <a:pt x="33" y="296"/>
                    </a:lnTo>
                    <a:lnTo>
                      <a:pt x="24" y="309"/>
                    </a:lnTo>
                    <a:lnTo>
                      <a:pt x="18" y="325"/>
                    </a:lnTo>
                    <a:lnTo>
                      <a:pt x="16" y="342"/>
                    </a:lnTo>
                    <a:lnTo>
                      <a:pt x="18" y="360"/>
                    </a:lnTo>
                    <a:lnTo>
                      <a:pt x="24" y="376"/>
                    </a:lnTo>
                    <a:lnTo>
                      <a:pt x="33" y="389"/>
                    </a:lnTo>
                    <a:lnTo>
                      <a:pt x="44" y="398"/>
                    </a:lnTo>
                    <a:lnTo>
                      <a:pt x="58" y="405"/>
                    </a:lnTo>
                    <a:lnTo>
                      <a:pt x="72" y="407"/>
                    </a:lnTo>
                    <a:lnTo>
                      <a:pt x="75" y="407"/>
                    </a:lnTo>
                    <a:lnTo>
                      <a:pt x="80" y="406"/>
                    </a:lnTo>
                    <a:lnTo>
                      <a:pt x="84" y="405"/>
                    </a:lnTo>
                    <a:lnTo>
                      <a:pt x="92" y="403"/>
                    </a:lnTo>
                    <a:lnTo>
                      <a:pt x="101" y="399"/>
                    </a:lnTo>
                    <a:lnTo>
                      <a:pt x="111" y="396"/>
                    </a:lnTo>
                    <a:lnTo>
                      <a:pt x="120" y="392"/>
                    </a:lnTo>
                    <a:lnTo>
                      <a:pt x="128" y="388"/>
                    </a:lnTo>
                    <a:lnTo>
                      <a:pt x="140" y="384"/>
                    </a:lnTo>
                    <a:lnTo>
                      <a:pt x="153" y="382"/>
                    </a:lnTo>
                    <a:lnTo>
                      <a:pt x="165" y="384"/>
                    </a:lnTo>
                    <a:lnTo>
                      <a:pt x="177" y="388"/>
                    </a:lnTo>
                    <a:lnTo>
                      <a:pt x="183" y="393"/>
                    </a:lnTo>
                    <a:lnTo>
                      <a:pt x="190" y="399"/>
                    </a:lnTo>
                    <a:lnTo>
                      <a:pt x="194" y="406"/>
                    </a:lnTo>
                    <a:lnTo>
                      <a:pt x="199" y="419"/>
                    </a:lnTo>
                    <a:lnTo>
                      <a:pt x="200" y="426"/>
                    </a:lnTo>
                    <a:lnTo>
                      <a:pt x="203" y="426"/>
                    </a:lnTo>
                    <a:lnTo>
                      <a:pt x="202" y="433"/>
                    </a:lnTo>
                    <a:lnTo>
                      <a:pt x="202" y="436"/>
                    </a:lnTo>
                    <a:lnTo>
                      <a:pt x="202" y="439"/>
                    </a:lnTo>
                    <a:lnTo>
                      <a:pt x="202" y="651"/>
                    </a:lnTo>
                    <a:lnTo>
                      <a:pt x="186" y="651"/>
                    </a:lnTo>
                    <a:lnTo>
                      <a:pt x="186" y="439"/>
                    </a:lnTo>
                    <a:lnTo>
                      <a:pt x="186" y="436"/>
                    </a:lnTo>
                    <a:lnTo>
                      <a:pt x="186" y="433"/>
                    </a:lnTo>
                    <a:lnTo>
                      <a:pt x="185" y="427"/>
                    </a:lnTo>
                    <a:lnTo>
                      <a:pt x="182" y="420"/>
                    </a:lnTo>
                    <a:lnTo>
                      <a:pt x="181" y="414"/>
                    </a:lnTo>
                    <a:lnTo>
                      <a:pt x="177" y="409"/>
                    </a:lnTo>
                    <a:lnTo>
                      <a:pt x="173" y="405"/>
                    </a:lnTo>
                    <a:lnTo>
                      <a:pt x="169" y="402"/>
                    </a:lnTo>
                    <a:lnTo>
                      <a:pt x="164" y="399"/>
                    </a:lnTo>
                    <a:lnTo>
                      <a:pt x="158" y="398"/>
                    </a:lnTo>
                    <a:lnTo>
                      <a:pt x="153" y="398"/>
                    </a:lnTo>
                    <a:lnTo>
                      <a:pt x="148" y="398"/>
                    </a:lnTo>
                    <a:lnTo>
                      <a:pt x="141" y="401"/>
                    </a:lnTo>
                    <a:lnTo>
                      <a:pt x="135" y="403"/>
                    </a:lnTo>
                    <a:lnTo>
                      <a:pt x="127" y="407"/>
                    </a:lnTo>
                    <a:lnTo>
                      <a:pt x="115" y="411"/>
                    </a:lnTo>
                    <a:lnTo>
                      <a:pt x="102" y="416"/>
                    </a:lnTo>
                    <a:lnTo>
                      <a:pt x="88" y="420"/>
                    </a:lnTo>
                    <a:lnTo>
                      <a:pt x="80" y="423"/>
                    </a:lnTo>
                    <a:lnTo>
                      <a:pt x="72" y="423"/>
                    </a:lnTo>
                    <a:lnTo>
                      <a:pt x="52" y="420"/>
                    </a:lnTo>
                    <a:lnTo>
                      <a:pt x="35" y="413"/>
                    </a:lnTo>
                    <a:lnTo>
                      <a:pt x="21" y="399"/>
                    </a:lnTo>
                    <a:lnTo>
                      <a:pt x="9" y="382"/>
                    </a:lnTo>
                    <a:lnTo>
                      <a:pt x="3" y="364"/>
                    </a:lnTo>
                    <a:lnTo>
                      <a:pt x="0" y="342"/>
                    </a:lnTo>
                    <a:lnTo>
                      <a:pt x="3" y="321"/>
                    </a:lnTo>
                    <a:lnTo>
                      <a:pt x="9" y="303"/>
                    </a:lnTo>
                    <a:lnTo>
                      <a:pt x="21" y="286"/>
                    </a:lnTo>
                    <a:lnTo>
                      <a:pt x="35" y="272"/>
                    </a:lnTo>
                    <a:lnTo>
                      <a:pt x="52" y="265"/>
                    </a:lnTo>
                    <a:lnTo>
                      <a:pt x="72" y="262"/>
                    </a:lnTo>
                    <a:lnTo>
                      <a:pt x="80" y="262"/>
                    </a:lnTo>
                    <a:lnTo>
                      <a:pt x="88" y="265"/>
                    </a:lnTo>
                    <a:lnTo>
                      <a:pt x="97" y="267"/>
                    </a:lnTo>
                    <a:lnTo>
                      <a:pt x="106" y="270"/>
                    </a:lnTo>
                    <a:lnTo>
                      <a:pt x="118" y="274"/>
                    </a:lnTo>
                    <a:lnTo>
                      <a:pt x="127" y="279"/>
                    </a:lnTo>
                    <a:lnTo>
                      <a:pt x="135" y="282"/>
                    </a:lnTo>
                    <a:lnTo>
                      <a:pt x="141" y="284"/>
                    </a:lnTo>
                    <a:lnTo>
                      <a:pt x="148" y="287"/>
                    </a:lnTo>
                    <a:lnTo>
                      <a:pt x="153" y="287"/>
                    </a:lnTo>
                    <a:lnTo>
                      <a:pt x="158" y="287"/>
                    </a:lnTo>
                    <a:lnTo>
                      <a:pt x="164" y="286"/>
                    </a:lnTo>
                    <a:lnTo>
                      <a:pt x="169" y="283"/>
                    </a:lnTo>
                    <a:lnTo>
                      <a:pt x="173" y="280"/>
                    </a:lnTo>
                    <a:lnTo>
                      <a:pt x="177" y="275"/>
                    </a:lnTo>
                    <a:lnTo>
                      <a:pt x="181" y="270"/>
                    </a:lnTo>
                    <a:lnTo>
                      <a:pt x="183" y="265"/>
                    </a:lnTo>
                    <a:lnTo>
                      <a:pt x="185" y="258"/>
                    </a:lnTo>
                    <a:lnTo>
                      <a:pt x="186" y="250"/>
                    </a:lnTo>
                    <a:lnTo>
                      <a:pt x="186" y="245"/>
                    </a:lnTo>
                    <a:lnTo>
                      <a:pt x="186" y="1"/>
                    </a:lnTo>
                    <a:lnTo>
                      <a:pt x="194" y="1"/>
                    </a:lnTo>
                    <a:lnTo>
                      <a:pt x="206" y="1"/>
                    </a:lnTo>
                    <a:lnTo>
                      <a:pt x="219" y="1"/>
                    </a:lnTo>
                    <a:lnTo>
                      <a:pt x="229" y="1"/>
                    </a:lnTo>
                    <a:lnTo>
                      <a:pt x="234" y="1"/>
                    </a:lnTo>
                    <a:lnTo>
                      <a:pt x="334" y="1"/>
                    </a:lnTo>
                    <a:lnTo>
                      <a:pt x="344" y="0"/>
                    </a:lnTo>
                    <a:lnTo>
                      <a:pt x="399" y="0"/>
                    </a:lnTo>
                    <a:lnTo>
                      <a:pt x="399" y="0"/>
                    </a:lnTo>
                    <a:lnTo>
                      <a:pt x="403" y="0"/>
                    </a:lnTo>
                    <a:lnTo>
                      <a:pt x="407" y="0"/>
                    </a:lnTo>
                    <a:lnTo>
                      <a:pt x="412" y="0"/>
                    </a:lnTo>
                    <a:lnTo>
                      <a:pt x="418" y="0"/>
                    </a:lnTo>
                    <a:lnTo>
                      <a:pt x="428" y="0"/>
                    </a:lnTo>
                    <a:lnTo>
                      <a:pt x="436" y="0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441" y="0"/>
                    </a:lnTo>
                    <a:lnTo>
                      <a:pt x="446" y="1"/>
                    </a:lnTo>
                    <a:lnTo>
                      <a:pt x="453" y="3"/>
                    </a:lnTo>
                    <a:lnTo>
                      <a:pt x="458" y="5"/>
                    </a:lnTo>
                    <a:lnTo>
                      <a:pt x="463" y="8"/>
                    </a:lnTo>
                    <a:lnTo>
                      <a:pt x="467" y="12"/>
                    </a:lnTo>
                    <a:lnTo>
                      <a:pt x="470" y="17"/>
                    </a:lnTo>
                    <a:lnTo>
                      <a:pt x="473" y="22"/>
                    </a:lnTo>
                    <a:lnTo>
                      <a:pt x="473" y="28"/>
                    </a:lnTo>
                    <a:lnTo>
                      <a:pt x="471" y="36"/>
                    </a:lnTo>
                    <a:lnTo>
                      <a:pt x="469" y="45"/>
                    </a:lnTo>
                    <a:lnTo>
                      <a:pt x="466" y="49"/>
                    </a:lnTo>
                    <a:lnTo>
                      <a:pt x="463" y="56"/>
                    </a:lnTo>
                    <a:lnTo>
                      <a:pt x="458" y="67"/>
                    </a:lnTo>
                    <a:lnTo>
                      <a:pt x="454" y="79"/>
                    </a:lnTo>
                    <a:lnTo>
                      <a:pt x="450" y="92"/>
                    </a:lnTo>
                    <a:lnTo>
                      <a:pt x="449" y="98"/>
                    </a:lnTo>
                    <a:lnTo>
                      <a:pt x="448" y="105"/>
                    </a:lnTo>
                    <a:lnTo>
                      <a:pt x="448" y="109"/>
                    </a:lnTo>
                    <a:lnTo>
                      <a:pt x="450" y="130"/>
                    </a:lnTo>
                    <a:lnTo>
                      <a:pt x="459" y="148"/>
                    </a:lnTo>
                    <a:lnTo>
                      <a:pt x="473" y="164"/>
                    </a:lnTo>
                    <a:lnTo>
                      <a:pt x="490" y="176"/>
                    </a:lnTo>
                    <a:lnTo>
                      <a:pt x="511" y="183"/>
                    </a:lnTo>
                    <a:lnTo>
                      <a:pt x="533" y="186"/>
                    </a:lnTo>
                    <a:lnTo>
                      <a:pt x="556" y="183"/>
                    </a:lnTo>
                    <a:lnTo>
                      <a:pt x="577" y="176"/>
                    </a:lnTo>
                    <a:lnTo>
                      <a:pt x="594" y="164"/>
                    </a:lnTo>
                    <a:lnTo>
                      <a:pt x="607" y="148"/>
                    </a:lnTo>
                    <a:lnTo>
                      <a:pt x="617" y="130"/>
                    </a:lnTo>
                    <a:lnTo>
                      <a:pt x="619" y="109"/>
                    </a:lnTo>
                    <a:lnTo>
                      <a:pt x="619" y="105"/>
                    </a:lnTo>
                    <a:lnTo>
                      <a:pt x="618" y="98"/>
                    </a:lnTo>
                    <a:lnTo>
                      <a:pt x="617" y="92"/>
                    </a:lnTo>
                    <a:lnTo>
                      <a:pt x="614" y="81"/>
                    </a:lnTo>
                    <a:lnTo>
                      <a:pt x="610" y="71"/>
                    </a:lnTo>
                    <a:lnTo>
                      <a:pt x="605" y="59"/>
                    </a:lnTo>
                    <a:lnTo>
                      <a:pt x="601" y="49"/>
                    </a:lnTo>
                    <a:lnTo>
                      <a:pt x="598" y="45"/>
                    </a:lnTo>
                    <a:lnTo>
                      <a:pt x="596" y="36"/>
                    </a:lnTo>
                    <a:lnTo>
                      <a:pt x="594" y="28"/>
                    </a:lnTo>
                    <a:lnTo>
                      <a:pt x="594" y="22"/>
                    </a:lnTo>
                    <a:lnTo>
                      <a:pt x="597" y="17"/>
                    </a:lnTo>
                    <a:lnTo>
                      <a:pt x="600" y="12"/>
                    </a:lnTo>
                    <a:lnTo>
                      <a:pt x="603" y="8"/>
                    </a:lnTo>
                    <a:lnTo>
                      <a:pt x="614" y="3"/>
                    </a:lnTo>
                    <a:lnTo>
                      <a:pt x="619" y="1"/>
                    </a:lnTo>
                    <a:lnTo>
                      <a:pt x="6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Freeform 2237"/>
              <p:cNvSpPr>
                <a:spLocks noEditPoints="1"/>
              </p:cNvSpPr>
              <p:nvPr/>
            </p:nvSpPr>
            <p:spPr bwMode="auto">
              <a:xfrm>
                <a:off x="5280025" y="3341688"/>
                <a:ext cx="1647825" cy="1681163"/>
              </a:xfrm>
              <a:custGeom>
                <a:avLst/>
                <a:gdLst>
                  <a:gd name="T0" fmla="*/ 459 w 1038"/>
                  <a:gd name="T1" fmla="*/ 84 h 1059"/>
                  <a:gd name="T2" fmla="*/ 479 w 1038"/>
                  <a:gd name="T3" fmla="*/ 139 h 1059"/>
                  <a:gd name="T4" fmla="*/ 439 w 1038"/>
                  <a:gd name="T5" fmla="*/ 195 h 1059"/>
                  <a:gd name="T6" fmla="*/ 196 w 1038"/>
                  <a:gd name="T7" fmla="*/ 216 h 1059"/>
                  <a:gd name="T8" fmla="*/ 196 w 1038"/>
                  <a:gd name="T9" fmla="*/ 448 h 1059"/>
                  <a:gd name="T10" fmla="*/ 157 w 1038"/>
                  <a:gd name="T11" fmla="*/ 494 h 1059"/>
                  <a:gd name="T12" fmla="*/ 134 w 1038"/>
                  <a:gd name="T13" fmla="*/ 487 h 1059"/>
                  <a:gd name="T14" fmla="*/ 62 w 1038"/>
                  <a:gd name="T15" fmla="*/ 467 h 1059"/>
                  <a:gd name="T16" fmla="*/ 35 w 1038"/>
                  <a:gd name="T17" fmla="*/ 589 h 1059"/>
                  <a:gd name="T18" fmla="*/ 112 w 1038"/>
                  <a:gd name="T19" fmla="*/ 600 h 1059"/>
                  <a:gd name="T20" fmla="*/ 157 w 1038"/>
                  <a:gd name="T21" fmla="*/ 581 h 1059"/>
                  <a:gd name="T22" fmla="*/ 196 w 1038"/>
                  <a:gd name="T23" fmla="*/ 627 h 1059"/>
                  <a:gd name="T24" fmla="*/ 439 w 1038"/>
                  <a:gd name="T25" fmla="*/ 852 h 1059"/>
                  <a:gd name="T26" fmla="*/ 480 w 1038"/>
                  <a:gd name="T27" fmla="*/ 876 h 1059"/>
                  <a:gd name="T28" fmla="*/ 477 w 1038"/>
                  <a:gd name="T29" fmla="*/ 911 h 1059"/>
                  <a:gd name="T30" fmla="*/ 455 w 1038"/>
                  <a:gd name="T31" fmla="*/ 966 h 1059"/>
                  <a:gd name="T32" fmla="*/ 527 w 1038"/>
                  <a:gd name="T33" fmla="*/ 1043 h 1059"/>
                  <a:gd name="T34" fmla="*/ 599 w 1038"/>
                  <a:gd name="T35" fmla="*/ 965 h 1059"/>
                  <a:gd name="T36" fmla="*/ 576 w 1038"/>
                  <a:gd name="T37" fmla="*/ 910 h 1059"/>
                  <a:gd name="T38" fmla="*/ 599 w 1038"/>
                  <a:gd name="T39" fmla="*/ 856 h 1059"/>
                  <a:gd name="T40" fmla="*/ 841 w 1038"/>
                  <a:gd name="T41" fmla="*/ 627 h 1059"/>
                  <a:gd name="T42" fmla="*/ 899 w 1038"/>
                  <a:gd name="T43" fmla="*/ 592 h 1059"/>
                  <a:gd name="T44" fmla="*/ 947 w 1038"/>
                  <a:gd name="T45" fmla="*/ 609 h 1059"/>
                  <a:gd name="T46" fmla="*/ 1022 w 1038"/>
                  <a:gd name="T47" fmla="*/ 538 h 1059"/>
                  <a:gd name="T48" fmla="*/ 949 w 1038"/>
                  <a:gd name="T49" fmla="*/ 466 h 1059"/>
                  <a:gd name="T50" fmla="*/ 899 w 1038"/>
                  <a:gd name="T51" fmla="*/ 490 h 1059"/>
                  <a:gd name="T52" fmla="*/ 845 w 1038"/>
                  <a:gd name="T53" fmla="*/ 466 h 1059"/>
                  <a:gd name="T54" fmla="*/ 841 w 1038"/>
                  <a:gd name="T55" fmla="*/ 250 h 1059"/>
                  <a:gd name="T56" fmla="*/ 579 w 1038"/>
                  <a:gd name="T57" fmla="*/ 179 h 1059"/>
                  <a:gd name="T58" fmla="*/ 577 w 1038"/>
                  <a:gd name="T59" fmla="*/ 136 h 1059"/>
                  <a:gd name="T60" fmla="*/ 595 w 1038"/>
                  <a:gd name="T61" fmla="*/ 80 h 1059"/>
                  <a:gd name="T62" fmla="*/ 551 w 1038"/>
                  <a:gd name="T63" fmla="*/ 3 h 1059"/>
                  <a:gd name="T64" fmla="*/ 607 w 1038"/>
                  <a:gd name="T65" fmla="*/ 101 h 1059"/>
                  <a:gd name="T66" fmla="*/ 589 w 1038"/>
                  <a:gd name="T67" fmla="*/ 165 h 1059"/>
                  <a:gd name="T68" fmla="*/ 857 w 1038"/>
                  <a:gd name="T69" fmla="*/ 233 h 1059"/>
                  <a:gd name="T70" fmla="*/ 869 w 1038"/>
                  <a:gd name="T71" fmla="*/ 473 h 1059"/>
                  <a:gd name="T72" fmla="*/ 896 w 1038"/>
                  <a:gd name="T73" fmla="*/ 471 h 1059"/>
                  <a:gd name="T74" fmla="*/ 998 w 1038"/>
                  <a:gd name="T75" fmla="*/ 461 h 1059"/>
                  <a:gd name="T76" fmla="*/ 998 w 1038"/>
                  <a:gd name="T77" fmla="*/ 614 h 1059"/>
                  <a:gd name="T78" fmla="*/ 895 w 1038"/>
                  <a:gd name="T79" fmla="*/ 607 h 1059"/>
                  <a:gd name="T80" fmla="*/ 862 w 1038"/>
                  <a:gd name="T81" fmla="*/ 611 h 1059"/>
                  <a:gd name="T82" fmla="*/ 611 w 1038"/>
                  <a:gd name="T83" fmla="*/ 869 h 1059"/>
                  <a:gd name="T84" fmla="*/ 587 w 1038"/>
                  <a:gd name="T85" fmla="*/ 897 h 1059"/>
                  <a:gd name="T86" fmla="*/ 612 w 1038"/>
                  <a:gd name="T87" fmla="*/ 952 h 1059"/>
                  <a:gd name="T88" fmla="*/ 527 w 1038"/>
                  <a:gd name="T89" fmla="*/ 1059 h 1059"/>
                  <a:gd name="T90" fmla="*/ 442 w 1038"/>
                  <a:gd name="T91" fmla="*/ 952 h 1059"/>
                  <a:gd name="T92" fmla="*/ 467 w 1038"/>
                  <a:gd name="T93" fmla="*/ 888 h 1059"/>
                  <a:gd name="T94" fmla="*/ 179 w 1038"/>
                  <a:gd name="T95" fmla="*/ 869 h 1059"/>
                  <a:gd name="T96" fmla="*/ 179 w 1038"/>
                  <a:gd name="T97" fmla="*/ 821 h 1059"/>
                  <a:gd name="T98" fmla="*/ 168 w 1038"/>
                  <a:gd name="T99" fmla="*/ 602 h 1059"/>
                  <a:gd name="T100" fmla="*/ 140 w 1038"/>
                  <a:gd name="T101" fmla="*/ 604 h 1059"/>
                  <a:gd name="T102" fmla="*/ 39 w 1038"/>
                  <a:gd name="T103" fmla="*/ 614 h 1059"/>
                  <a:gd name="T104" fmla="*/ 39 w 1038"/>
                  <a:gd name="T105" fmla="*/ 461 h 1059"/>
                  <a:gd name="T106" fmla="*/ 144 w 1038"/>
                  <a:gd name="T107" fmla="*/ 474 h 1059"/>
                  <a:gd name="T108" fmla="*/ 176 w 1038"/>
                  <a:gd name="T109" fmla="*/ 461 h 1059"/>
                  <a:gd name="T110" fmla="*/ 179 w 1038"/>
                  <a:gd name="T111" fmla="*/ 216 h 1059"/>
                  <a:gd name="T112" fmla="*/ 443 w 1038"/>
                  <a:gd name="T113" fmla="*/ 179 h 1059"/>
                  <a:gd name="T114" fmla="*/ 466 w 1038"/>
                  <a:gd name="T115" fmla="*/ 152 h 1059"/>
                  <a:gd name="T116" fmla="*/ 443 w 1038"/>
                  <a:gd name="T117" fmla="*/ 86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8" h="1059">
                    <a:moveTo>
                      <a:pt x="527" y="16"/>
                    </a:moveTo>
                    <a:lnTo>
                      <a:pt x="507" y="18"/>
                    </a:lnTo>
                    <a:lnTo>
                      <a:pt x="492" y="25"/>
                    </a:lnTo>
                    <a:lnTo>
                      <a:pt x="477" y="34"/>
                    </a:lnTo>
                    <a:lnTo>
                      <a:pt x="468" y="47"/>
                    </a:lnTo>
                    <a:lnTo>
                      <a:pt x="462" y="63"/>
                    </a:lnTo>
                    <a:lnTo>
                      <a:pt x="459" y="80"/>
                    </a:lnTo>
                    <a:lnTo>
                      <a:pt x="459" y="84"/>
                    </a:lnTo>
                    <a:lnTo>
                      <a:pt x="460" y="89"/>
                    </a:lnTo>
                    <a:lnTo>
                      <a:pt x="462" y="96"/>
                    </a:lnTo>
                    <a:lnTo>
                      <a:pt x="464" y="105"/>
                    </a:lnTo>
                    <a:lnTo>
                      <a:pt x="468" y="114"/>
                    </a:lnTo>
                    <a:lnTo>
                      <a:pt x="472" y="124"/>
                    </a:lnTo>
                    <a:lnTo>
                      <a:pt x="476" y="134"/>
                    </a:lnTo>
                    <a:lnTo>
                      <a:pt x="479" y="137"/>
                    </a:lnTo>
                    <a:lnTo>
                      <a:pt x="479" y="139"/>
                    </a:lnTo>
                    <a:lnTo>
                      <a:pt x="481" y="148"/>
                    </a:lnTo>
                    <a:lnTo>
                      <a:pt x="483" y="157"/>
                    </a:lnTo>
                    <a:lnTo>
                      <a:pt x="483" y="165"/>
                    </a:lnTo>
                    <a:lnTo>
                      <a:pt x="479" y="173"/>
                    </a:lnTo>
                    <a:lnTo>
                      <a:pt x="475" y="179"/>
                    </a:lnTo>
                    <a:lnTo>
                      <a:pt x="469" y="185"/>
                    </a:lnTo>
                    <a:lnTo>
                      <a:pt x="455" y="192"/>
                    </a:lnTo>
                    <a:lnTo>
                      <a:pt x="439" y="195"/>
                    </a:lnTo>
                    <a:lnTo>
                      <a:pt x="439" y="196"/>
                    </a:lnTo>
                    <a:lnTo>
                      <a:pt x="439" y="196"/>
                    </a:lnTo>
                    <a:lnTo>
                      <a:pt x="439" y="196"/>
                    </a:lnTo>
                    <a:lnTo>
                      <a:pt x="437" y="196"/>
                    </a:lnTo>
                    <a:lnTo>
                      <a:pt x="433" y="196"/>
                    </a:lnTo>
                    <a:lnTo>
                      <a:pt x="196" y="196"/>
                    </a:lnTo>
                    <a:lnTo>
                      <a:pt x="196" y="203"/>
                    </a:lnTo>
                    <a:lnTo>
                      <a:pt x="196" y="216"/>
                    </a:lnTo>
                    <a:lnTo>
                      <a:pt x="196" y="230"/>
                    </a:lnTo>
                    <a:lnTo>
                      <a:pt x="196" y="242"/>
                    </a:lnTo>
                    <a:lnTo>
                      <a:pt x="196" y="249"/>
                    </a:lnTo>
                    <a:lnTo>
                      <a:pt x="196" y="335"/>
                    </a:lnTo>
                    <a:lnTo>
                      <a:pt x="196" y="335"/>
                    </a:lnTo>
                    <a:lnTo>
                      <a:pt x="196" y="444"/>
                    </a:lnTo>
                    <a:lnTo>
                      <a:pt x="196" y="444"/>
                    </a:lnTo>
                    <a:lnTo>
                      <a:pt x="196" y="448"/>
                    </a:lnTo>
                    <a:lnTo>
                      <a:pt x="196" y="448"/>
                    </a:lnTo>
                    <a:lnTo>
                      <a:pt x="193" y="462"/>
                    </a:lnTo>
                    <a:lnTo>
                      <a:pt x="188" y="474"/>
                    </a:lnTo>
                    <a:lnTo>
                      <a:pt x="184" y="480"/>
                    </a:lnTo>
                    <a:lnTo>
                      <a:pt x="179" y="486"/>
                    </a:lnTo>
                    <a:lnTo>
                      <a:pt x="172" y="490"/>
                    </a:lnTo>
                    <a:lnTo>
                      <a:pt x="164" y="492"/>
                    </a:lnTo>
                    <a:lnTo>
                      <a:pt x="157" y="494"/>
                    </a:lnTo>
                    <a:lnTo>
                      <a:pt x="147" y="492"/>
                    </a:lnTo>
                    <a:lnTo>
                      <a:pt x="138" y="490"/>
                    </a:lnTo>
                    <a:lnTo>
                      <a:pt x="138" y="490"/>
                    </a:lnTo>
                    <a:lnTo>
                      <a:pt x="137" y="490"/>
                    </a:lnTo>
                    <a:lnTo>
                      <a:pt x="137" y="488"/>
                    </a:lnTo>
                    <a:lnTo>
                      <a:pt x="137" y="488"/>
                    </a:lnTo>
                    <a:lnTo>
                      <a:pt x="136" y="488"/>
                    </a:lnTo>
                    <a:lnTo>
                      <a:pt x="134" y="487"/>
                    </a:lnTo>
                    <a:lnTo>
                      <a:pt x="129" y="484"/>
                    </a:lnTo>
                    <a:lnTo>
                      <a:pt x="124" y="482"/>
                    </a:lnTo>
                    <a:lnTo>
                      <a:pt x="111" y="474"/>
                    </a:lnTo>
                    <a:lnTo>
                      <a:pt x="95" y="469"/>
                    </a:lnTo>
                    <a:lnTo>
                      <a:pt x="90" y="466"/>
                    </a:lnTo>
                    <a:lnTo>
                      <a:pt x="83" y="465"/>
                    </a:lnTo>
                    <a:lnTo>
                      <a:pt x="79" y="465"/>
                    </a:lnTo>
                    <a:lnTo>
                      <a:pt x="62" y="467"/>
                    </a:lnTo>
                    <a:lnTo>
                      <a:pt x="48" y="474"/>
                    </a:lnTo>
                    <a:lnTo>
                      <a:pt x="35" y="486"/>
                    </a:lnTo>
                    <a:lnTo>
                      <a:pt x="24" y="500"/>
                    </a:lnTo>
                    <a:lnTo>
                      <a:pt x="18" y="518"/>
                    </a:lnTo>
                    <a:lnTo>
                      <a:pt x="15" y="538"/>
                    </a:lnTo>
                    <a:lnTo>
                      <a:pt x="18" y="558"/>
                    </a:lnTo>
                    <a:lnTo>
                      <a:pt x="24" y="575"/>
                    </a:lnTo>
                    <a:lnTo>
                      <a:pt x="35" y="589"/>
                    </a:lnTo>
                    <a:lnTo>
                      <a:pt x="48" y="601"/>
                    </a:lnTo>
                    <a:lnTo>
                      <a:pt x="62" y="609"/>
                    </a:lnTo>
                    <a:lnTo>
                      <a:pt x="79" y="610"/>
                    </a:lnTo>
                    <a:lnTo>
                      <a:pt x="83" y="610"/>
                    </a:lnTo>
                    <a:lnTo>
                      <a:pt x="89" y="609"/>
                    </a:lnTo>
                    <a:lnTo>
                      <a:pt x="94" y="607"/>
                    </a:lnTo>
                    <a:lnTo>
                      <a:pt x="103" y="604"/>
                    </a:lnTo>
                    <a:lnTo>
                      <a:pt x="112" y="600"/>
                    </a:lnTo>
                    <a:lnTo>
                      <a:pt x="124" y="594"/>
                    </a:lnTo>
                    <a:lnTo>
                      <a:pt x="133" y="589"/>
                    </a:lnTo>
                    <a:lnTo>
                      <a:pt x="137" y="586"/>
                    </a:lnTo>
                    <a:lnTo>
                      <a:pt x="137" y="586"/>
                    </a:lnTo>
                    <a:lnTo>
                      <a:pt x="138" y="586"/>
                    </a:lnTo>
                    <a:lnTo>
                      <a:pt x="138" y="586"/>
                    </a:lnTo>
                    <a:lnTo>
                      <a:pt x="147" y="583"/>
                    </a:lnTo>
                    <a:lnTo>
                      <a:pt x="157" y="581"/>
                    </a:lnTo>
                    <a:lnTo>
                      <a:pt x="164" y="583"/>
                    </a:lnTo>
                    <a:lnTo>
                      <a:pt x="172" y="585"/>
                    </a:lnTo>
                    <a:lnTo>
                      <a:pt x="179" y="589"/>
                    </a:lnTo>
                    <a:lnTo>
                      <a:pt x="184" y="596"/>
                    </a:lnTo>
                    <a:lnTo>
                      <a:pt x="192" y="610"/>
                    </a:lnTo>
                    <a:lnTo>
                      <a:pt x="196" y="626"/>
                    </a:lnTo>
                    <a:lnTo>
                      <a:pt x="196" y="626"/>
                    </a:lnTo>
                    <a:lnTo>
                      <a:pt x="196" y="627"/>
                    </a:lnTo>
                    <a:lnTo>
                      <a:pt x="196" y="631"/>
                    </a:lnTo>
                    <a:lnTo>
                      <a:pt x="196" y="821"/>
                    </a:lnTo>
                    <a:lnTo>
                      <a:pt x="196" y="833"/>
                    </a:lnTo>
                    <a:lnTo>
                      <a:pt x="196" y="846"/>
                    </a:lnTo>
                    <a:lnTo>
                      <a:pt x="196" y="852"/>
                    </a:lnTo>
                    <a:lnTo>
                      <a:pt x="433" y="852"/>
                    </a:lnTo>
                    <a:lnTo>
                      <a:pt x="437" y="852"/>
                    </a:lnTo>
                    <a:lnTo>
                      <a:pt x="439" y="852"/>
                    </a:lnTo>
                    <a:lnTo>
                      <a:pt x="439" y="852"/>
                    </a:lnTo>
                    <a:lnTo>
                      <a:pt x="439" y="852"/>
                    </a:lnTo>
                    <a:lnTo>
                      <a:pt x="439" y="852"/>
                    </a:lnTo>
                    <a:lnTo>
                      <a:pt x="451" y="855"/>
                    </a:lnTo>
                    <a:lnTo>
                      <a:pt x="463" y="860"/>
                    </a:lnTo>
                    <a:lnTo>
                      <a:pt x="469" y="864"/>
                    </a:lnTo>
                    <a:lnTo>
                      <a:pt x="475" y="869"/>
                    </a:lnTo>
                    <a:lnTo>
                      <a:pt x="480" y="876"/>
                    </a:lnTo>
                    <a:lnTo>
                      <a:pt x="483" y="884"/>
                    </a:lnTo>
                    <a:lnTo>
                      <a:pt x="483" y="892"/>
                    </a:lnTo>
                    <a:lnTo>
                      <a:pt x="483" y="901"/>
                    </a:lnTo>
                    <a:lnTo>
                      <a:pt x="479" y="910"/>
                    </a:lnTo>
                    <a:lnTo>
                      <a:pt x="479" y="910"/>
                    </a:lnTo>
                    <a:lnTo>
                      <a:pt x="479" y="910"/>
                    </a:lnTo>
                    <a:lnTo>
                      <a:pt x="479" y="911"/>
                    </a:lnTo>
                    <a:lnTo>
                      <a:pt x="477" y="911"/>
                    </a:lnTo>
                    <a:lnTo>
                      <a:pt x="477" y="912"/>
                    </a:lnTo>
                    <a:lnTo>
                      <a:pt x="476" y="915"/>
                    </a:lnTo>
                    <a:lnTo>
                      <a:pt x="473" y="919"/>
                    </a:lnTo>
                    <a:lnTo>
                      <a:pt x="471" y="926"/>
                    </a:lnTo>
                    <a:lnTo>
                      <a:pt x="464" y="941"/>
                    </a:lnTo>
                    <a:lnTo>
                      <a:pt x="458" y="957"/>
                    </a:lnTo>
                    <a:lnTo>
                      <a:pt x="456" y="962"/>
                    </a:lnTo>
                    <a:lnTo>
                      <a:pt x="455" y="966"/>
                    </a:lnTo>
                    <a:lnTo>
                      <a:pt x="454" y="970"/>
                    </a:lnTo>
                    <a:lnTo>
                      <a:pt x="454" y="974"/>
                    </a:lnTo>
                    <a:lnTo>
                      <a:pt x="456" y="991"/>
                    </a:lnTo>
                    <a:lnTo>
                      <a:pt x="464" y="1007"/>
                    </a:lnTo>
                    <a:lnTo>
                      <a:pt x="475" y="1021"/>
                    </a:lnTo>
                    <a:lnTo>
                      <a:pt x="490" y="1033"/>
                    </a:lnTo>
                    <a:lnTo>
                      <a:pt x="507" y="1041"/>
                    </a:lnTo>
                    <a:lnTo>
                      <a:pt x="527" y="1043"/>
                    </a:lnTo>
                    <a:lnTo>
                      <a:pt x="547" y="1041"/>
                    </a:lnTo>
                    <a:lnTo>
                      <a:pt x="564" y="1033"/>
                    </a:lnTo>
                    <a:lnTo>
                      <a:pt x="578" y="1021"/>
                    </a:lnTo>
                    <a:lnTo>
                      <a:pt x="590" y="1007"/>
                    </a:lnTo>
                    <a:lnTo>
                      <a:pt x="598" y="991"/>
                    </a:lnTo>
                    <a:lnTo>
                      <a:pt x="600" y="974"/>
                    </a:lnTo>
                    <a:lnTo>
                      <a:pt x="599" y="970"/>
                    </a:lnTo>
                    <a:lnTo>
                      <a:pt x="599" y="965"/>
                    </a:lnTo>
                    <a:lnTo>
                      <a:pt x="596" y="958"/>
                    </a:lnTo>
                    <a:lnTo>
                      <a:pt x="594" y="948"/>
                    </a:lnTo>
                    <a:lnTo>
                      <a:pt x="589" y="939"/>
                    </a:lnTo>
                    <a:lnTo>
                      <a:pt x="583" y="926"/>
                    </a:lnTo>
                    <a:lnTo>
                      <a:pt x="578" y="916"/>
                    </a:lnTo>
                    <a:lnTo>
                      <a:pt x="576" y="911"/>
                    </a:lnTo>
                    <a:lnTo>
                      <a:pt x="576" y="910"/>
                    </a:lnTo>
                    <a:lnTo>
                      <a:pt x="576" y="910"/>
                    </a:lnTo>
                    <a:lnTo>
                      <a:pt x="576" y="910"/>
                    </a:lnTo>
                    <a:lnTo>
                      <a:pt x="572" y="901"/>
                    </a:lnTo>
                    <a:lnTo>
                      <a:pt x="570" y="892"/>
                    </a:lnTo>
                    <a:lnTo>
                      <a:pt x="572" y="884"/>
                    </a:lnTo>
                    <a:lnTo>
                      <a:pt x="574" y="876"/>
                    </a:lnTo>
                    <a:lnTo>
                      <a:pt x="579" y="869"/>
                    </a:lnTo>
                    <a:lnTo>
                      <a:pt x="585" y="864"/>
                    </a:lnTo>
                    <a:lnTo>
                      <a:pt x="599" y="856"/>
                    </a:lnTo>
                    <a:lnTo>
                      <a:pt x="616" y="852"/>
                    </a:lnTo>
                    <a:lnTo>
                      <a:pt x="616" y="852"/>
                    </a:lnTo>
                    <a:lnTo>
                      <a:pt x="617" y="852"/>
                    </a:lnTo>
                    <a:lnTo>
                      <a:pt x="621" y="852"/>
                    </a:lnTo>
                    <a:lnTo>
                      <a:pt x="841" y="852"/>
                    </a:lnTo>
                    <a:lnTo>
                      <a:pt x="841" y="632"/>
                    </a:lnTo>
                    <a:lnTo>
                      <a:pt x="841" y="627"/>
                    </a:lnTo>
                    <a:lnTo>
                      <a:pt x="841" y="627"/>
                    </a:lnTo>
                    <a:lnTo>
                      <a:pt x="845" y="611"/>
                    </a:lnTo>
                    <a:lnTo>
                      <a:pt x="852" y="598"/>
                    </a:lnTo>
                    <a:lnTo>
                      <a:pt x="864" y="589"/>
                    </a:lnTo>
                    <a:lnTo>
                      <a:pt x="878" y="586"/>
                    </a:lnTo>
                    <a:lnTo>
                      <a:pt x="884" y="586"/>
                    </a:lnTo>
                    <a:lnTo>
                      <a:pt x="892" y="588"/>
                    </a:lnTo>
                    <a:lnTo>
                      <a:pt x="899" y="592"/>
                    </a:lnTo>
                    <a:lnTo>
                      <a:pt x="899" y="592"/>
                    </a:lnTo>
                    <a:lnTo>
                      <a:pt x="900" y="592"/>
                    </a:lnTo>
                    <a:lnTo>
                      <a:pt x="901" y="592"/>
                    </a:lnTo>
                    <a:lnTo>
                      <a:pt x="903" y="593"/>
                    </a:lnTo>
                    <a:lnTo>
                      <a:pt x="907" y="594"/>
                    </a:lnTo>
                    <a:lnTo>
                      <a:pt x="913" y="597"/>
                    </a:lnTo>
                    <a:lnTo>
                      <a:pt x="926" y="604"/>
                    </a:lnTo>
                    <a:lnTo>
                      <a:pt x="941" y="607"/>
                    </a:lnTo>
                    <a:lnTo>
                      <a:pt x="947" y="609"/>
                    </a:lnTo>
                    <a:lnTo>
                      <a:pt x="953" y="610"/>
                    </a:lnTo>
                    <a:lnTo>
                      <a:pt x="958" y="610"/>
                    </a:lnTo>
                    <a:lnTo>
                      <a:pt x="975" y="609"/>
                    </a:lnTo>
                    <a:lnTo>
                      <a:pt x="989" y="601"/>
                    </a:lnTo>
                    <a:lnTo>
                      <a:pt x="1002" y="589"/>
                    </a:lnTo>
                    <a:lnTo>
                      <a:pt x="1013" y="575"/>
                    </a:lnTo>
                    <a:lnTo>
                      <a:pt x="1019" y="558"/>
                    </a:lnTo>
                    <a:lnTo>
                      <a:pt x="1022" y="538"/>
                    </a:lnTo>
                    <a:lnTo>
                      <a:pt x="1019" y="518"/>
                    </a:lnTo>
                    <a:lnTo>
                      <a:pt x="1013" y="500"/>
                    </a:lnTo>
                    <a:lnTo>
                      <a:pt x="1002" y="486"/>
                    </a:lnTo>
                    <a:lnTo>
                      <a:pt x="989" y="474"/>
                    </a:lnTo>
                    <a:lnTo>
                      <a:pt x="975" y="467"/>
                    </a:lnTo>
                    <a:lnTo>
                      <a:pt x="958" y="465"/>
                    </a:lnTo>
                    <a:lnTo>
                      <a:pt x="954" y="465"/>
                    </a:lnTo>
                    <a:lnTo>
                      <a:pt x="949" y="466"/>
                    </a:lnTo>
                    <a:lnTo>
                      <a:pt x="943" y="467"/>
                    </a:lnTo>
                    <a:lnTo>
                      <a:pt x="934" y="471"/>
                    </a:lnTo>
                    <a:lnTo>
                      <a:pt x="925" y="475"/>
                    </a:lnTo>
                    <a:lnTo>
                      <a:pt x="913" y="482"/>
                    </a:lnTo>
                    <a:lnTo>
                      <a:pt x="904" y="486"/>
                    </a:lnTo>
                    <a:lnTo>
                      <a:pt x="900" y="488"/>
                    </a:lnTo>
                    <a:lnTo>
                      <a:pt x="899" y="488"/>
                    </a:lnTo>
                    <a:lnTo>
                      <a:pt x="899" y="490"/>
                    </a:lnTo>
                    <a:lnTo>
                      <a:pt x="899" y="490"/>
                    </a:lnTo>
                    <a:lnTo>
                      <a:pt x="890" y="492"/>
                    </a:lnTo>
                    <a:lnTo>
                      <a:pt x="881" y="494"/>
                    </a:lnTo>
                    <a:lnTo>
                      <a:pt x="873" y="492"/>
                    </a:lnTo>
                    <a:lnTo>
                      <a:pt x="865" y="490"/>
                    </a:lnTo>
                    <a:lnTo>
                      <a:pt x="858" y="486"/>
                    </a:lnTo>
                    <a:lnTo>
                      <a:pt x="853" y="480"/>
                    </a:lnTo>
                    <a:lnTo>
                      <a:pt x="845" y="466"/>
                    </a:lnTo>
                    <a:lnTo>
                      <a:pt x="841" y="450"/>
                    </a:lnTo>
                    <a:lnTo>
                      <a:pt x="841" y="450"/>
                    </a:lnTo>
                    <a:lnTo>
                      <a:pt x="841" y="450"/>
                    </a:lnTo>
                    <a:lnTo>
                      <a:pt x="841" y="450"/>
                    </a:lnTo>
                    <a:lnTo>
                      <a:pt x="841" y="448"/>
                    </a:lnTo>
                    <a:lnTo>
                      <a:pt x="841" y="444"/>
                    </a:lnTo>
                    <a:lnTo>
                      <a:pt x="841" y="250"/>
                    </a:lnTo>
                    <a:lnTo>
                      <a:pt x="841" y="250"/>
                    </a:lnTo>
                    <a:lnTo>
                      <a:pt x="841" y="196"/>
                    </a:lnTo>
                    <a:lnTo>
                      <a:pt x="621" y="196"/>
                    </a:lnTo>
                    <a:lnTo>
                      <a:pt x="616" y="196"/>
                    </a:lnTo>
                    <a:lnTo>
                      <a:pt x="616" y="196"/>
                    </a:lnTo>
                    <a:lnTo>
                      <a:pt x="603" y="194"/>
                    </a:lnTo>
                    <a:lnTo>
                      <a:pt x="591" y="189"/>
                    </a:lnTo>
                    <a:lnTo>
                      <a:pt x="585" y="185"/>
                    </a:lnTo>
                    <a:lnTo>
                      <a:pt x="579" y="179"/>
                    </a:lnTo>
                    <a:lnTo>
                      <a:pt x="574" y="173"/>
                    </a:lnTo>
                    <a:lnTo>
                      <a:pt x="572" y="165"/>
                    </a:lnTo>
                    <a:lnTo>
                      <a:pt x="570" y="157"/>
                    </a:lnTo>
                    <a:lnTo>
                      <a:pt x="572" y="148"/>
                    </a:lnTo>
                    <a:lnTo>
                      <a:pt x="576" y="139"/>
                    </a:lnTo>
                    <a:lnTo>
                      <a:pt x="576" y="139"/>
                    </a:lnTo>
                    <a:lnTo>
                      <a:pt x="576" y="137"/>
                    </a:lnTo>
                    <a:lnTo>
                      <a:pt x="577" y="136"/>
                    </a:lnTo>
                    <a:lnTo>
                      <a:pt x="577" y="135"/>
                    </a:lnTo>
                    <a:lnTo>
                      <a:pt x="579" y="131"/>
                    </a:lnTo>
                    <a:lnTo>
                      <a:pt x="582" y="124"/>
                    </a:lnTo>
                    <a:lnTo>
                      <a:pt x="587" y="111"/>
                    </a:lnTo>
                    <a:lnTo>
                      <a:pt x="591" y="96"/>
                    </a:lnTo>
                    <a:lnTo>
                      <a:pt x="594" y="90"/>
                    </a:lnTo>
                    <a:lnTo>
                      <a:pt x="594" y="84"/>
                    </a:lnTo>
                    <a:lnTo>
                      <a:pt x="595" y="80"/>
                    </a:lnTo>
                    <a:lnTo>
                      <a:pt x="593" y="63"/>
                    </a:lnTo>
                    <a:lnTo>
                      <a:pt x="586" y="47"/>
                    </a:lnTo>
                    <a:lnTo>
                      <a:pt x="576" y="34"/>
                    </a:lnTo>
                    <a:lnTo>
                      <a:pt x="562" y="25"/>
                    </a:lnTo>
                    <a:lnTo>
                      <a:pt x="545" y="18"/>
                    </a:lnTo>
                    <a:lnTo>
                      <a:pt x="527" y="16"/>
                    </a:lnTo>
                    <a:close/>
                    <a:moveTo>
                      <a:pt x="527" y="0"/>
                    </a:moveTo>
                    <a:lnTo>
                      <a:pt x="551" y="3"/>
                    </a:lnTo>
                    <a:lnTo>
                      <a:pt x="570" y="10"/>
                    </a:lnTo>
                    <a:lnTo>
                      <a:pt x="587" y="22"/>
                    </a:lnTo>
                    <a:lnTo>
                      <a:pt x="600" y="39"/>
                    </a:lnTo>
                    <a:lnTo>
                      <a:pt x="608" y="59"/>
                    </a:lnTo>
                    <a:lnTo>
                      <a:pt x="611" y="80"/>
                    </a:lnTo>
                    <a:lnTo>
                      <a:pt x="611" y="86"/>
                    </a:lnTo>
                    <a:lnTo>
                      <a:pt x="610" y="93"/>
                    </a:lnTo>
                    <a:lnTo>
                      <a:pt x="607" y="101"/>
                    </a:lnTo>
                    <a:lnTo>
                      <a:pt x="600" y="122"/>
                    </a:lnTo>
                    <a:lnTo>
                      <a:pt x="595" y="134"/>
                    </a:lnTo>
                    <a:lnTo>
                      <a:pt x="591" y="143"/>
                    </a:lnTo>
                    <a:lnTo>
                      <a:pt x="590" y="145"/>
                    </a:lnTo>
                    <a:lnTo>
                      <a:pt x="587" y="152"/>
                    </a:lnTo>
                    <a:lnTo>
                      <a:pt x="587" y="157"/>
                    </a:lnTo>
                    <a:lnTo>
                      <a:pt x="587" y="161"/>
                    </a:lnTo>
                    <a:lnTo>
                      <a:pt x="589" y="165"/>
                    </a:lnTo>
                    <a:lnTo>
                      <a:pt x="591" y="169"/>
                    </a:lnTo>
                    <a:lnTo>
                      <a:pt x="595" y="172"/>
                    </a:lnTo>
                    <a:lnTo>
                      <a:pt x="604" y="177"/>
                    </a:lnTo>
                    <a:lnTo>
                      <a:pt x="617" y="179"/>
                    </a:lnTo>
                    <a:lnTo>
                      <a:pt x="621" y="179"/>
                    </a:lnTo>
                    <a:lnTo>
                      <a:pt x="857" y="179"/>
                    </a:lnTo>
                    <a:lnTo>
                      <a:pt x="857" y="233"/>
                    </a:lnTo>
                    <a:lnTo>
                      <a:pt x="857" y="233"/>
                    </a:lnTo>
                    <a:lnTo>
                      <a:pt x="857" y="444"/>
                    </a:lnTo>
                    <a:lnTo>
                      <a:pt x="857" y="448"/>
                    </a:lnTo>
                    <a:lnTo>
                      <a:pt x="857" y="448"/>
                    </a:lnTo>
                    <a:lnTo>
                      <a:pt x="858" y="454"/>
                    </a:lnTo>
                    <a:lnTo>
                      <a:pt x="860" y="461"/>
                    </a:lnTo>
                    <a:lnTo>
                      <a:pt x="862" y="466"/>
                    </a:lnTo>
                    <a:lnTo>
                      <a:pt x="866" y="470"/>
                    </a:lnTo>
                    <a:lnTo>
                      <a:pt x="869" y="473"/>
                    </a:lnTo>
                    <a:lnTo>
                      <a:pt x="873" y="475"/>
                    </a:lnTo>
                    <a:lnTo>
                      <a:pt x="877" y="477"/>
                    </a:lnTo>
                    <a:lnTo>
                      <a:pt x="881" y="478"/>
                    </a:lnTo>
                    <a:lnTo>
                      <a:pt x="886" y="477"/>
                    </a:lnTo>
                    <a:lnTo>
                      <a:pt x="891" y="475"/>
                    </a:lnTo>
                    <a:lnTo>
                      <a:pt x="892" y="475"/>
                    </a:lnTo>
                    <a:lnTo>
                      <a:pt x="894" y="474"/>
                    </a:lnTo>
                    <a:lnTo>
                      <a:pt x="896" y="471"/>
                    </a:lnTo>
                    <a:lnTo>
                      <a:pt x="901" y="470"/>
                    </a:lnTo>
                    <a:lnTo>
                      <a:pt x="905" y="467"/>
                    </a:lnTo>
                    <a:lnTo>
                      <a:pt x="920" y="460"/>
                    </a:lnTo>
                    <a:lnTo>
                      <a:pt x="937" y="453"/>
                    </a:lnTo>
                    <a:lnTo>
                      <a:pt x="947" y="450"/>
                    </a:lnTo>
                    <a:lnTo>
                      <a:pt x="958" y="449"/>
                    </a:lnTo>
                    <a:lnTo>
                      <a:pt x="979" y="452"/>
                    </a:lnTo>
                    <a:lnTo>
                      <a:pt x="998" y="461"/>
                    </a:lnTo>
                    <a:lnTo>
                      <a:pt x="1014" y="475"/>
                    </a:lnTo>
                    <a:lnTo>
                      <a:pt x="1027" y="494"/>
                    </a:lnTo>
                    <a:lnTo>
                      <a:pt x="1035" y="514"/>
                    </a:lnTo>
                    <a:lnTo>
                      <a:pt x="1038" y="538"/>
                    </a:lnTo>
                    <a:lnTo>
                      <a:pt x="1035" y="562"/>
                    </a:lnTo>
                    <a:lnTo>
                      <a:pt x="1027" y="583"/>
                    </a:lnTo>
                    <a:lnTo>
                      <a:pt x="1014" y="601"/>
                    </a:lnTo>
                    <a:lnTo>
                      <a:pt x="998" y="614"/>
                    </a:lnTo>
                    <a:lnTo>
                      <a:pt x="979" y="623"/>
                    </a:lnTo>
                    <a:lnTo>
                      <a:pt x="958" y="627"/>
                    </a:lnTo>
                    <a:lnTo>
                      <a:pt x="951" y="626"/>
                    </a:lnTo>
                    <a:lnTo>
                      <a:pt x="943" y="626"/>
                    </a:lnTo>
                    <a:lnTo>
                      <a:pt x="937" y="623"/>
                    </a:lnTo>
                    <a:lnTo>
                      <a:pt x="916" y="617"/>
                    </a:lnTo>
                    <a:lnTo>
                      <a:pt x="904" y="611"/>
                    </a:lnTo>
                    <a:lnTo>
                      <a:pt x="895" y="607"/>
                    </a:lnTo>
                    <a:lnTo>
                      <a:pt x="892" y="606"/>
                    </a:lnTo>
                    <a:lnTo>
                      <a:pt x="887" y="604"/>
                    </a:lnTo>
                    <a:lnTo>
                      <a:pt x="882" y="602"/>
                    </a:lnTo>
                    <a:lnTo>
                      <a:pt x="878" y="602"/>
                    </a:lnTo>
                    <a:lnTo>
                      <a:pt x="873" y="604"/>
                    </a:lnTo>
                    <a:lnTo>
                      <a:pt x="869" y="605"/>
                    </a:lnTo>
                    <a:lnTo>
                      <a:pt x="865" y="609"/>
                    </a:lnTo>
                    <a:lnTo>
                      <a:pt x="862" y="611"/>
                    </a:lnTo>
                    <a:lnTo>
                      <a:pt x="860" y="617"/>
                    </a:lnTo>
                    <a:lnTo>
                      <a:pt x="858" y="622"/>
                    </a:lnTo>
                    <a:lnTo>
                      <a:pt x="857" y="628"/>
                    </a:lnTo>
                    <a:lnTo>
                      <a:pt x="857" y="632"/>
                    </a:lnTo>
                    <a:lnTo>
                      <a:pt x="857" y="869"/>
                    </a:lnTo>
                    <a:lnTo>
                      <a:pt x="621" y="869"/>
                    </a:lnTo>
                    <a:lnTo>
                      <a:pt x="617" y="869"/>
                    </a:lnTo>
                    <a:lnTo>
                      <a:pt x="611" y="869"/>
                    </a:lnTo>
                    <a:lnTo>
                      <a:pt x="604" y="872"/>
                    </a:lnTo>
                    <a:lnTo>
                      <a:pt x="599" y="873"/>
                    </a:lnTo>
                    <a:lnTo>
                      <a:pt x="595" y="877"/>
                    </a:lnTo>
                    <a:lnTo>
                      <a:pt x="591" y="880"/>
                    </a:lnTo>
                    <a:lnTo>
                      <a:pt x="589" y="884"/>
                    </a:lnTo>
                    <a:lnTo>
                      <a:pt x="587" y="888"/>
                    </a:lnTo>
                    <a:lnTo>
                      <a:pt x="587" y="892"/>
                    </a:lnTo>
                    <a:lnTo>
                      <a:pt x="587" y="897"/>
                    </a:lnTo>
                    <a:lnTo>
                      <a:pt x="590" y="903"/>
                    </a:lnTo>
                    <a:lnTo>
                      <a:pt x="590" y="903"/>
                    </a:lnTo>
                    <a:lnTo>
                      <a:pt x="591" y="906"/>
                    </a:lnTo>
                    <a:lnTo>
                      <a:pt x="593" y="909"/>
                    </a:lnTo>
                    <a:lnTo>
                      <a:pt x="595" y="914"/>
                    </a:lnTo>
                    <a:lnTo>
                      <a:pt x="598" y="919"/>
                    </a:lnTo>
                    <a:lnTo>
                      <a:pt x="606" y="935"/>
                    </a:lnTo>
                    <a:lnTo>
                      <a:pt x="612" y="952"/>
                    </a:lnTo>
                    <a:lnTo>
                      <a:pt x="615" y="964"/>
                    </a:lnTo>
                    <a:lnTo>
                      <a:pt x="616" y="974"/>
                    </a:lnTo>
                    <a:lnTo>
                      <a:pt x="613" y="995"/>
                    </a:lnTo>
                    <a:lnTo>
                      <a:pt x="604" y="1016"/>
                    </a:lnTo>
                    <a:lnTo>
                      <a:pt x="590" y="1033"/>
                    </a:lnTo>
                    <a:lnTo>
                      <a:pt x="572" y="1047"/>
                    </a:lnTo>
                    <a:lnTo>
                      <a:pt x="551" y="1056"/>
                    </a:lnTo>
                    <a:lnTo>
                      <a:pt x="527" y="1059"/>
                    </a:lnTo>
                    <a:lnTo>
                      <a:pt x="504" y="1056"/>
                    </a:lnTo>
                    <a:lnTo>
                      <a:pt x="483" y="1047"/>
                    </a:lnTo>
                    <a:lnTo>
                      <a:pt x="464" y="1033"/>
                    </a:lnTo>
                    <a:lnTo>
                      <a:pt x="450" y="1016"/>
                    </a:lnTo>
                    <a:lnTo>
                      <a:pt x="441" y="995"/>
                    </a:lnTo>
                    <a:lnTo>
                      <a:pt x="438" y="974"/>
                    </a:lnTo>
                    <a:lnTo>
                      <a:pt x="439" y="964"/>
                    </a:lnTo>
                    <a:lnTo>
                      <a:pt x="442" y="952"/>
                    </a:lnTo>
                    <a:lnTo>
                      <a:pt x="451" y="929"/>
                    </a:lnTo>
                    <a:lnTo>
                      <a:pt x="456" y="919"/>
                    </a:lnTo>
                    <a:lnTo>
                      <a:pt x="460" y="910"/>
                    </a:lnTo>
                    <a:lnTo>
                      <a:pt x="463" y="905"/>
                    </a:lnTo>
                    <a:lnTo>
                      <a:pt x="464" y="903"/>
                    </a:lnTo>
                    <a:lnTo>
                      <a:pt x="466" y="897"/>
                    </a:lnTo>
                    <a:lnTo>
                      <a:pt x="467" y="892"/>
                    </a:lnTo>
                    <a:lnTo>
                      <a:pt x="467" y="888"/>
                    </a:lnTo>
                    <a:lnTo>
                      <a:pt x="464" y="884"/>
                    </a:lnTo>
                    <a:lnTo>
                      <a:pt x="463" y="880"/>
                    </a:lnTo>
                    <a:lnTo>
                      <a:pt x="459" y="877"/>
                    </a:lnTo>
                    <a:lnTo>
                      <a:pt x="450" y="872"/>
                    </a:lnTo>
                    <a:lnTo>
                      <a:pt x="437" y="869"/>
                    </a:lnTo>
                    <a:lnTo>
                      <a:pt x="437" y="869"/>
                    </a:lnTo>
                    <a:lnTo>
                      <a:pt x="433" y="869"/>
                    </a:lnTo>
                    <a:lnTo>
                      <a:pt x="179" y="869"/>
                    </a:lnTo>
                    <a:lnTo>
                      <a:pt x="179" y="860"/>
                    </a:lnTo>
                    <a:lnTo>
                      <a:pt x="179" y="859"/>
                    </a:lnTo>
                    <a:lnTo>
                      <a:pt x="179" y="856"/>
                    </a:lnTo>
                    <a:lnTo>
                      <a:pt x="179" y="852"/>
                    </a:lnTo>
                    <a:lnTo>
                      <a:pt x="179" y="846"/>
                    </a:lnTo>
                    <a:lnTo>
                      <a:pt x="179" y="833"/>
                    </a:lnTo>
                    <a:lnTo>
                      <a:pt x="179" y="821"/>
                    </a:lnTo>
                    <a:lnTo>
                      <a:pt x="179" y="821"/>
                    </a:lnTo>
                    <a:lnTo>
                      <a:pt x="179" y="631"/>
                    </a:lnTo>
                    <a:lnTo>
                      <a:pt x="180" y="628"/>
                    </a:lnTo>
                    <a:lnTo>
                      <a:pt x="179" y="628"/>
                    </a:lnTo>
                    <a:lnTo>
                      <a:pt x="179" y="622"/>
                    </a:lnTo>
                    <a:lnTo>
                      <a:pt x="176" y="615"/>
                    </a:lnTo>
                    <a:lnTo>
                      <a:pt x="175" y="610"/>
                    </a:lnTo>
                    <a:lnTo>
                      <a:pt x="171" y="606"/>
                    </a:lnTo>
                    <a:lnTo>
                      <a:pt x="168" y="602"/>
                    </a:lnTo>
                    <a:lnTo>
                      <a:pt x="164" y="600"/>
                    </a:lnTo>
                    <a:lnTo>
                      <a:pt x="161" y="598"/>
                    </a:lnTo>
                    <a:lnTo>
                      <a:pt x="157" y="598"/>
                    </a:lnTo>
                    <a:lnTo>
                      <a:pt x="151" y="598"/>
                    </a:lnTo>
                    <a:lnTo>
                      <a:pt x="146" y="601"/>
                    </a:lnTo>
                    <a:lnTo>
                      <a:pt x="145" y="601"/>
                    </a:lnTo>
                    <a:lnTo>
                      <a:pt x="144" y="602"/>
                    </a:lnTo>
                    <a:lnTo>
                      <a:pt x="140" y="604"/>
                    </a:lnTo>
                    <a:lnTo>
                      <a:pt x="136" y="606"/>
                    </a:lnTo>
                    <a:lnTo>
                      <a:pt x="132" y="609"/>
                    </a:lnTo>
                    <a:lnTo>
                      <a:pt x="117" y="615"/>
                    </a:lnTo>
                    <a:lnTo>
                      <a:pt x="100" y="622"/>
                    </a:lnTo>
                    <a:lnTo>
                      <a:pt x="90" y="626"/>
                    </a:lnTo>
                    <a:lnTo>
                      <a:pt x="79" y="627"/>
                    </a:lnTo>
                    <a:lnTo>
                      <a:pt x="58" y="623"/>
                    </a:lnTo>
                    <a:lnTo>
                      <a:pt x="39" y="614"/>
                    </a:lnTo>
                    <a:lnTo>
                      <a:pt x="22" y="601"/>
                    </a:lnTo>
                    <a:lnTo>
                      <a:pt x="10" y="583"/>
                    </a:lnTo>
                    <a:lnTo>
                      <a:pt x="2" y="562"/>
                    </a:lnTo>
                    <a:lnTo>
                      <a:pt x="0" y="538"/>
                    </a:lnTo>
                    <a:lnTo>
                      <a:pt x="2" y="514"/>
                    </a:lnTo>
                    <a:lnTo>
                      <a:pt x="10" y="494"/>
                    </a:lnTo>
                    <a:lnTo>
                      <a:pt x="22" y="475"/>
                    </a:lnTo>
                    <a:lnTo>
                      <a:pt x="39" y="461"/>
                    </a:lnTo>
                    <a:lnTo>
                      <a:pt x="58" y="452"/>
                    </a:lnTo>
                    <a:lnTo>
                      <a:pt x="79" y="449"/>
                    </a:lnTo>
                    <a:lnTo>
                      <a:pt x="90" y="450"/>
                    </a:lnTo>
                    <a:lnTo>
                      <a:pt x="100" y="453"/>
                    </a:lnTo>
                    <a:lnTo>
                      <a:pt x="123" y="462"/>
                    </a:lnTo>
                    <a:lnTo>
                      <a:pt x="132" y="467"/>
                    </a:lnTo>
                    <a:lnTo>
                      <a:pt x="140" y="471"/>
                    </a:lnTo>
                    <a:lnTo>
                      <a:pt x="144" y="474"/>
                    </a:lnTo>
                    <a:lnTo>
                      <a:pt x="146" y="475"/>
                    </a:lnTo>
                    <a:lnTo>
                      <a:pt x="151" y="477"/>
                    </a:lnTo>
                    <a:lnTo>
                      <a:pt x="157" y="478"/>
                    </a:lnTo>
                    <a:lnTo>
                      <a:pt x="161" y="477"/>
                    </a:lnTo>
                    <a:lnTo>
                      <a:pt x="164" y="475"/>
                    </a:lnTo>
                    <a:lnTo>
                      <a:pt x="168" y="474"/>
                    </a:lnTo>
                    <a:lnTo>
                      <a:pt x="171" y="470"/>
                    </a:lnTo>
                    <a:lnTo>
                      <a:pt x="176" y="461"/>
                    </a:lnTo>
                    <a:lnTo>
                      <a:pt x="179" y="448"/>
                    </a:lnTo>
                    <a:lnTo>
                      <a:pt x="179" y="442"/>
                    </a:lnTo>
                    <a:lnTo>
                      <a:pt x="179" y="352"/>
                    </a:lnTo>
                    <a:lnTo>
                      <a:pt x="179" y="352"/>
                    </a:lnTo>
                    <a:lnTo>
                      <a:pt x="179" y="249"/>
                    </a:lnTo>
                    <a:lnTo>
                      <a:pt x="179" y="242"/>
                    </a:lnTo>
                    <a:lnTo>
                      <a:pt x="179" y="230"/>
                    </a:lnTo>
                    <a:lnTo>
                      <a:pt x="179" y="216"/>
                    </a:lnTo>
                    <a:lnTo>
                      <a:pt x="179" y="203"/>
                    </a:lnTo>
                    <a:lnTo>
                      <a:pt x="179" y="192"/>
                    </a:lnTo>
                    <a:lnTo>
                      <a:pt x="179" y="189"/>
                    </a:lnTo>
                    <a:lnTo>
                      <a:pt x="179" y="179"/>
                    </a:lnTo>
                    <a:lnTo>
                      <a:pt x="433" y="179"/>
                    </a:lnTo>
                    <a:lnTo>
                      <a:pt x="437" y="179"/>
                    </a:lnTo>
                    <a:lnTo>
                      <a:pt x="437" y="179"/>
                    </a:lnTo>
                    <a:lnTo>
                      <a:pt x="443" y="179"/>
                    </a:lnTo>
                    <a:lnTo>
                      <a:pt x="450" y="177"/>
                    </a:lnTo>
                    <a:lnTo>
                      <a:pt x="455" y="174"/>
                    </a:lnTo>
                    <a:lnTo>
                      <a:pt x="459" y="172"/>
                    </a:lnTo>
                    <a:lnTo>
                      <a:pt x="463" y="169"/>
                    </a:lnTo>
                    <a:lnTo>
                      <a:pt x="464" y="165"/>
                    </a:lnTo>
                    <a:lnTo>
                      <a:pt x="467" y="161"/>
                    </a:lnTo>
                    <a:lnTo>
                      <a:pt x="467" y="157"/>
                    </a:lnTo>
                    <a:lnTo>
                      <a:pt x="466" y="152"/>
                    </a:lnTo>
                    <a:lnTo>
                      <a:pt x="464" y="145"/>
                    </a:lnTo>
                    <a:lnTo>
                      <a:pt x="463" y="143"/>
                    </a:lnTo>
                    <a:lnTo>
                      <a:pt x="459" y="136"/>
                    </a:lnTo>
                    <a:lnTo>
                      <a:pt x="455" y="126"/>
                    </a:lnTo>
                    <a:lnTo>
                      <a:pt x="450" y="114"/>
                    </a:lnTo>
                    <a:lnTo>
                      <a:pt x="446" y="101"/>
                    </a:lnTo>
                    <a:lnTo>
                      <a:pt x="445" y="93"/>
                    </a:lnTo>
                    <a:lnTo>
                      <a:pt x="443" y="86"/>
                    </a:lnTo>
                    <a:lnTo>
                      <a:pt x="443" y="80"/>
                    </a:lnTo>
                    <a:lnTo>
                      <a:pt x="446" y="59"/>
                    </a:lnTo>
                    <a:lnTo>
                      <a:pt x="454" y="39"/>
                    </a:lnTo>
                    <a:lnTo>
                      <a:pt x="467" y="22"/>
                    </a:lnTo>
                    <a:lnTo>
                      <a:pt x="484" y="10"/>
                    </a:lnTo>
                    <a:lnTo>
                      <a:pt x="504" y="3"/>
                    </a:lnTo>
                    <a:lnTo>
                      <a:pt x="5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Freeform 2239"/>
              <p:cNvSpPr>
                <a:spLocks noEditPoints="1"/>
              </p:cNvSpPr>
              <p:nvPr/>
            </p:nvSpPr>
            <p:spPr bwMode="auto">
              <a:xfrm>
                <a:off x="4549775" y="3624263"/>
                <a:ext cx="1006475" cy="1103313"/>
              </a:xfrm>
              <a:custGeom>
                <a:avLst/>
                <a:gdLst>
                  <a:gd name="T0" fmla="*/ 403 w 634"/>
                  <a:gd name="T1" fmla="*/ 0 h 695"/>
                  <a:gd name="T2" fmla="*/ 634 w 634"/>
                  <a:gd name="T3" fmla="*/ 255 h 695"/>
                  <a:gd name="T4" fmla="*/ 619 w 634"/>
                  <a:gd name="T5" fmla="*/ 289 h 695"/>
                  <a:gd name="T6" fmla="*/ 592 w 634"/>
                  <a:gd name="T7" fmla="*/ 288 h 695"/>
                  <a:gd name="T8" fmla="*/ 539 w 634"/>
                  <a:gd name="T9" fmla="*/ 267 h 695"/>
                  <a:gd name="T10" fmla="*/ 463 w 634"/>
                  <a:gd name="T11" fmla="*/ 310 h 695"/>
                  <a:gd name="T12" fmla="*/ 491 w 634"/>
                  <a:gd name="T13" fmla="*/ 435 h 695"/>
                  <a:gd name="T14" fmla="*/ 556 w 634"/>
                  <a:gd name="T15" fmla="*/ 441 h 695"/>
                  <a:gd name="T16" fmla="*/ 600 w 634"/>
                  <a:gd name="T17" fmla="*/ 422 h 695"/>
                  <a:gd name="T18" fmla="*/ 628 w 634"/>
                  <a:gd name="T19" fmla="*/ 435 h 695"/>
                  <a:gd name="T20" fmla="*/ 632 w 634"/>
                  <a:gd name="T21" fmla="*/ 457 h 695"/>
                  <a:gd name="T22" fmla="*/ 403 w 634"/>
                  <a:gd name="T23" fmla="*/ 695 h 695"/>
                  <a:gd name="T24" fmla="*/ 385 w 634"/>
                  <a:gd name="T25" fmla="*/ 689 h 695"/>
                  <a:gd name="T26" fmla="*/ 374 w 634"/>
                  <a:gd name="T27" fmla="*/ 661 h 695"/>
                  <a:gd name="T28" fmla="*/ 395 w 634"/>
                  <a:gd name="T29" fmla="*/ 604 h 695"/>
                  <a:gd name="T30" fmla="*/ 373 w 634"/>
                  <a:gd name="T31" fmla="*/ 530 h 695"/>
                  <a:gd name="T32" fmla="*/ 253 w 634"/>
                  <a:gd name="T33" fmla="*/ 530 h 695"/>
                  <a:gd name="T34" fmla="*/ 232 w 634"/>
                  <a:gd name="T35" fmla="*/ 604 h 695"/>
                  <a:gd name="T36" fmla="*/ 251 w 634"/>
                  <a:gd name="T37" fmla="*/ 661 h 695"/>
                  <a:gd name="T38" fmla="*/ 244 w 634"/>
                  <a:gd name="T39" fmla="*/ 687 h 695"/>
                  <a:gd name="T40" fmla="*/ 223 w 634"/>
                  <a:gd name="T41" fmla="*/ 695 h 695"/>
                  <a:gd name="T42" fmla="*/ 58 w 634"/>
                  <a:gd name="T43" fmla="*/ 695 h 695"/>
                  <a:gd name="T44" fmla="*/ 24 w 634"/>
                  <a:gd name="T45" fmla="*/ 678 h 695"/>
                  <a:gd name="T46" fmla="*/ 185 w 634"/>
                  <a:gd name="T47" fmla="*/ 678 h 695"/>
                  <a:gd name="T48" fmla="*/ 223 w 634"/>
                  <a:gd name="T49" fmla="*/ 678 h 695"/>
                  <a:gd name="T50" fmla="*/ 237 w 634"/>
                  <a:gd name="T51" fmla="*/ 669 h 695"/>
                  <a:gd name="T52" fmla="*/ 224 w 634"/>
                  <a:gd name="T53" fmla="*/ 635 h 695"/>
                  <a:gd name="T54" fmla="*/ 227 w 634"/>
                  <a:gd name="T55" fmla="*/ 537 h 695"/>
                  <a:gd name="T56" fmla="*/ 364 w 634"/>
                  <a:gd name="T57" fmla="*/ 504 h 695"/>
                  <a:gd name="T58" fmla="*/ 411 w 634"/>
                  <a:gd name="T59" fmla="*/ 607 h 695"/>
                  <a:gd name="T60" fmla="*/ 390 w 634"/>
                  <a:gd name="T61" fmla="*/ 669 h 695"/>
                  <a:gd name="T62" fmla="*/ 402 w 634"/>
                  <a:gd name="T63" fmla="*/ 678 h 695"/>
                  <a:gd name="T64" fmla="*/ 617 w 634"/>
                  <a:gd name="T65" fmla="*/ 457 h 695"/>
                  <a:gd name="T66" fmla="*/ 614 w 634"/>
                  <a:gd name="T67" fmla="*/ 443 h 695"/>
                  <a:gd name="T68" fmla="*/ 600 w 634"/>
                  <a:gd name="T69" fmla="*/ 440 h 695"/>
                  <a:gd name="T70" fmla="*/ 550 w 634"/>
                  <a:gd name="T71" fmla="*/ 460 h 695"/>
                  <a:gd name="T72" fmla="*/ 449 w 634"/>
                  <a:gd name="T73" fmla="*/ 410 h 695"/>
                  <a:gd name="T74" fmla="*/ 482 w 634"/>
                  <a:gd name="T75" fmla="*/ 264 h 695"/>
                  <a:gd name="T76" fmla="*/ 585 w 634"/>
                  <a:gd name="T77" fmla="*/ 267 h 695"/>
                  <a:gd name="T78" fmla="*/ 607 w 634"/>
                  <a:gd name="T79" fmla="*/ 276 h 695"/>
                  <a:gd name="T80" fmla="*/ 614 w 634"/>
                  <a:gd name="T81" fmla="*/ 271 h 695"/>
                  <a:gd name="T82" fmla="*/ 617 w 634"/>
                  <a:gd name="T83" fmla="*/ 42 h 695"/>
                  <a:gd name="T84" fmla="*/ 393 w 634"/>
                  <a:gd name="T85" fmla="*/ 20 h 695"/>
                  <a:gd name="T86" fmla="*/ 391 w 634"/>
                  <a:gd name="T87" fmla="*/ 35 h 695"/>
                  <a:gd name="T88" fmla="*/ 414 w 634"/>
                  <a:gd name="T89" fmla="*/ 100 h 695"/>
                  <a:gd name="T90" fmla="*/ 339 w 634"/>
                  <a:gd name="T91" fmla="*/ 200 h 695"/>
                  <a:gd name="T92" fmla="*/ 216 w 634"/>
                  <a:gd name="T93" fmla="*/ 136 h 695"/>
                  <a:gd name="T94" fmla="*/ 232 w 634"/>
                  <a:gd name="T95" fmla="*/ 41 h 695"/>
                  <a:gd name="T96" fmla="*/ 236 w 634"/>
                  <a:gd name="T97" fmla="*/ 22 h 695"/>
                  <a:gd name="T98" fmla="*/ 221 w 634"/>
                  <a:gd name="T99" fmla="*/ 17 h 695"/>
                  <a:gd name="T100" fmla="*/ 224 w 634"/>
                  <a:gd name="T101" fmla="*/ 1 h 695"/>
                  <a:gd name="T102" fmla="*/ 245 w 634"/>
                  <a:gd name="T103" fmla="*/ 9 h 695"/>
                  <a:gd name="T104" fmla="*/ 249 w 634"/>
                  <a:gd name="T105" fmla="*/ 43 h 695"/>
                  <a:gd name="T106" fmla="*/ 230 w 634"/>
                  <a:gd name="T107" fmla="*/ 92 h 695"/>
                  <a:gd name="T108" fmla="*/ 253 w 634"/>
                  <a:gd name="T109" fmla="*/ 165 h 695"/>
                  <a:gd name="T110" fmla="*/ 373 w 634"/>
                  <a:gd name="T111" fmla="*/ 165 h 695"/>
                  <a:gd name="T112" fmla="*/ 395 w 634"/>
                  <a:gd name="T113" fmla="*/ 92 h 695"/>
                  <a:gd name="T114" fmla="*/ 374 w 634"/>
                  <a:gd name="T115" fmla="*/ 34 h 695"/>
                  <a:gd name="T116" fmla="*/ 382 w 634"/>
                  <a:gd name="T117" fmla="*/ 8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34" h="695">
                    <a:moveTo>
                      <a:pt x="619" y="289"/>
                    </a:moveTo>
                    <a:lnTo>
                      <a:pt x="619" y="289"/>
                    </a:lnTo>
                    <a:lnTo>
                      <a:pt x="619" y="289"/>
                    </a:lnTo>
                    <a:lnTo>
                      <a:pt x="619" y="289"/>
                    </a:lnTo>
                    <a:close/>
                    <a:moveTo>
                      <a:pt x="402" y="0"/>
                    </a:moveTo>
                    <a:lnTo>
                      <a:pt x="403" y="0"/>
                    </a:lnTo>
                    <a:lnTo>
                      <a:pt x="408" y="1"/>
                    </a:lnTo>
                    <a:lnTo>
                      <a:pt x="632" y="1"/>
                    </a:lnTo>
                    <a:lnTo>
                      <a:pt x="632" y="42"/>
                    </a:lnTo>
                    <a:lnTo>
                      <a:pt x="632" y="55"/>
                    </a:lnTo>
                    <a:lnTo>
                      <a:pt x="632" y="255"/>
                    </a:lnTo>
                    <a:lnTo>
                      <a:pt x="634" y="255"/>
                    </a:lnTo>
                    <a:lnTo>
                      <a:pt x="632" y="264"/>
                    </a:lnTo>
                    <a:lnTo>
                      <a:pt x="631" y="272"/>
                    </a:lnTo>
                    <a:lnTo>
                      <a:pt x="628" y="279"/>
                    </a:lnTo>
                    <a:lnTo>
                      <a:pt x="626" y="283"/>
                    </a:lnTo>
                    <a:lnTo>
                      <a:pt x="623" y="287"/>
                    </a:lnTo>
                    <a:lnTo>
                      <a:pt x="619" y="289"/>
                    </a:lnTo>
                    <a:lnTo>
                      <a:pt x="614" y="292"/>
                    </a:lnTo>
                    <a:lnTo>
                      <a:pt x="607" y="292"/>
                    </a:lnTo>
                    <a:lnTo>
                      <a:pt x="602" y="292"/>
                    </a:lnTo>
                    <a:lnTo>
                      <a:pt x="597" y="291"/>
                    </a:lnTo>
                    <a:lnTo>
                      <a:pt x="592" y="288"/>
                    </a:lnTo>
                    <a:lnTo>
                      <a:pt x="592" y="288"/>
                    </a:lnTo>
                    <a:lnTo>
                      <a:pt x="588" y="285"/>
                    </a:lnTo>
                    <a:lnTo>
                      <a:pt x="580" y="283"/>
                    </a:lnTo>
                    <a:lnTo>
                      <a:pt x="569" y="278"/>
                    </a:lnTo>
                    <a:lnTo>
                      <a:pt x="558" y="274"/>
                    </a:lnTo>
                    <a:lnTo>
                      <a:pt x="546" y="270"/>
                    </a:lnTo>
                    <a:lnTo>
                      <a:pt x="539" y="267"/>
                    </a:lnTo>
                    <a:lnTo>
                      <a:pt x="534" y="267"/>
                    </a:lnTo>
                    <a:lnTo>
                      <a:pt x="529" y="266"/>
                    </a:lnTo>
                    <a:lnTo>
                      <a:pt x="509" y="270"/>
                    </a:lnTo>
                    <a:lnTo>
                      <a:pt x="491" y="278"/>
                    </a:lnTo>
                    <a:lnTo>
                      <a:pt x="475" y="292"/>
                    </a:lnTo>
                    <a:lnTo>
                      <a:pt x="463" y="310"/>
                    </a:lnTo>
                    <a:lnTo>
                      <a:pt x="456" y="333"/>
                    </a:lnTo>
                    <a:lnTo>
                      <a:pt x="453" y="356"/>
                    </a:lnTo>
                    <a:lnTo>
                      <a:pt x="456" y="381"/>
                    </a:lnTo>
                    <a:lnTo>
                      <a:pt x="463" y="403"/>
                    </a:lnTo>
                    <a:lnTo>
                      <a:pt x="475" y="422"/>
                    </a:lnTo>
                    <a:lnTo>
                      <a:pt x="491" y="435"/>
                    </a:lnTo>
                    <a:lnTo>
                      <a:pt x="509" y="444"/>
                    </a:lnTo>
                    <a:lnTo>
                      <a:pt x="529" y="446"/>
                    </a:lnTo>
                    <a:lnTo>
                      <a:pt x="534" y="446"/>
                    </a:lnTo>
                    <a:lnTo>
                      <a:pt x="539" y="445"/>
                    </a:lnTo>
                    <a:lnTo>
                      <a:pt x="546" y="444"/>
                    </a:lnTo>
                    <a:lnTo>
                      <a:pt x="556" y="441"/>
                    </a:lnTo>
                    <a:lnTo>
                      <a:pt x="567" y="437"/>
                    </a:lnTo>
                    <a:lnTo>
                      <a:pt x="579" y="432"/>
                    </a:lnTo>
                    <a:lnTo>
                      <a:pt x="588" y="428"/>
                    </a:lnTo>
                    <a:lnTo>
                      <a:pt x="592" y="426"/>
                    </a:lnTo>
                    <a:lnTo>
                      <a:pt x="592" y="426"/>
                    </a:lnTo>
                    <a:lnTo>
                      <a:pt x="600" y="422"/>
                    </a:lnTo>
                    <a:lnTo>
                      <a:pt x="607" y="420"/>
                    </a:lnTo>
                    <a:lnTo>
                      <a:pt x="614" y="422"/>
                    </a:lnTo>
                    <a:lnTo>
                      <a:pt x="619" y="424"/>
                    </a:lnTo>
                    <a:lnTo>
                      <a:pt x="623" y="427"/>
                    </a:lnTo>
                    <a:lnTo>
                      <a:pt x="626" y="431"/>
                    </a:lnTo>
                    <a:lnTo>
                      <a:pt x="628" y="435"/>
                    </a:lnTo>
                    <a:lnTo>
                      <a:pt x="631" y="443"/>
                    </a:lnTo>
                    <a:lnTo>
                      <a:pt x="632" y="450"/>
                    </a:lnTo>
                    <a:lnTo>
                      <a:pt x="632" y="450"/>
                    </a:lnTo>
                    <a:lnTo>
                      <a:pt x="632" y="452"/>
                    </a:lnTo>
                    <a:lnTo>
                      <a:pt x="632" y="453"/>
                    </a:lnTo>
                    <a:lnTo>
                      <a:pt x="632" y="457"/>
                    </a:lnTo>
                    <a:lnTo>
                      <a:pt x="632" y="457"/>
                    </a:lnTo>
                    <a:lnTo>
                      <a:pt x="632" y="695"/>
                    </a:lnTo>
                    <a:lnTo>
                      <a:pt x="408" y="695"/>
                    </a:lnTo>
                    <a:lnTo>
                      <a:pt x="403" y="695"/>
                    </a:lnTo>
                    <a:lnTo>
                      <a:pt x="403" y="695"/>
                    </a:lnTo>
                    <a:lnTo>
                      <a:pt x="403" y="695"/>
                    </a:lnTo>
                    <a:lnTo>
                      <a:pt x="403" y="695"/>
                    </a:lnTo>
                    <a:lnTo>
                      <a:pt x="401" y="694"/>
                    </a:lnTo>
                    <a:lnTo>
                      <a:pt x="397" y="694"/>
                    </a:lnTo>
                    <a:lnTo>
                      <a:pt x="391" y="693"/>
                    </a:lnTo>
                    <a:lnTo>
                      <a:pt x="388" y="691"/>
                    </a:lnTo>
                    <a:lnTo>
                      <a:pt x="385" y="689"/>
                    </a:lnTo>
                    <a:lnTo>
                      <a:pt x="381" y="686"/>
                    </a:lnTo>
                    <a:lnTo>
                      <a:pt x="377" y="682"/>
                    </a:lnTo>
                    <a:lnTo>
                      <a:pt x="376" y="678"/>
                    </a:lnTo>
                    <a:lnTo>
                      <a:pt x="374" y="674"/>
                    </a:lnTo>
                    <a:lnTo>
                      <a:pt x="373" y="669"/>
                    </a:lnTo>
                    <a:lnTo>
                      <a:pt x="374" y="661"/>
                    </a:lnTo>
                    <a:lnTo>
                      <a:pt x="377" y="653"/>
                    </a:lnTo>
                    <a:lnTo>
                      <a:pt x="380" y="648"/>
                    </a:lnTo>
                    <a:lnTo>
                      <a:pt x="382" y="640"/>
                    </a:lnTo>
                    <a:lnTo>
                      <a:pt x="388" y="630"/>
                    </a:lnTo>
                    <a:lnTo>
                      <a:pt x="391" y="617"/>
                    </a:lnTo>
                    <a:lnTo>
                      <a:pt x="395" y="604"/>
                    </a:lnTo>
                    <a:lnTo>
                      <a:pt x="397" y="597"/>
                    </a:lnTo>
                    <a:lnTo>
                      <a:pt x="398" y="590"/>
                    </a:lnTo>
                    <a:lnTo>
                      <a:pt x="398" y="585"/>
                    </a:lnTo>
                    <a:lnTo>
                      <a:pt x="395" y="564"/>
                    </a:lnTo>
                    <a:lnTo>
                      <a:pt x="386" y="546"/>
                    </a:lnTo>
                    <a:lnTo>
                      <a:pt x="373" y="530"/>
                    </a:lnTo>
                    <a:lnTo>
                      <a:pt x="356" y="518"/>
                    </a:lnTo>
                    <a:lnTo>
                      <a:pt x="336" y="511"/>
                    </a:lnTo>
                    <a:lnTo>
                      <a:pt x="313" y="508"/>
                    </a:lnTo>
                    <a:lnTo>
                      <a:pt x="291" y="511"/>
                    </a:lnTo>
                    <a:lnTo>
                      <a:pt x="270" y="518"/>
                    </a:lnTo>
                    <a:lnTo>
                      <a:pt x="253" y="530"/>
                    </a:lnTo>
                    <a:lnTo>
                      <a:pt x="240" y="546"/>
                    </a:lnTo>
                    <a:lnTo>
                      <a:pt x="232" y="564"/>
                    </a:lnTo>
                    <a:lnTo>
                      <a:pt x="228" y="585"/>
                    </a:lnTo>
                    <a:lnTo>
                      <a:pt x="229" y="590"/>
                    </a:lnTo>
                    <a:lnTo>
                      <a:pt x="229" y="597"/>
                    </a:lnTo>
                    <a:lnTo>
                      <a:pt x="232" y="604"/>
                    </a:lnTo>
                    <a:lnTo>
                      <a:pt x="238" y="624"/>
                    </a:lnTo>
                    <a:lnTo>
                      <a:pt x="242" y="638"/>
                    </a:lnTo>
                    <a:lnTo>
                      <a:pt x="247" y="648"/>
                    </a:lnTo>
                    <a:lnTo>
                      <a:pt x="249" y="653"/>
                    </a:lnTo>
                    <a:lnTo>
                      <a:pt x="249" y="653"/>
                    </a:lnTo>
                    <a:lnTo>
                      <a:pt x="251" y="661"/>
                    </a:lnTo>
                    <a:lnTo>
                      <a:pt x="253" y="669"/>
                    </a:lnTo>
                    <a:lnTo>
                      <a:pt x="253" y="673"/>
                    </a:lnTo>
                    <a:lnTo>
                      <a:pt x="251" y="678"/>
                    </a:lnTo>
                    <a:lnTo>
                      <a:pt x="249" y="682"/>
                    </a:lnTo>
                    <a:lnTo>
                      <a:pt x="246" y="685"/>
                    </a:lnTo>
                    <a:lnTo>
                      <a:pt x="244" y="687"/>
                    </a:lnTo>
                    <a:lnTo>
                      <a:pt x="241" y="690"/>
                    </a:lnTo>
                    <a:lnTo>
                      <a:pt x="234" y="693"/>
                    </a:lnTo>
                    <a:lnTo>
                      <a:pt x="230" y="694"/>
                    </a:lnTo>
                    <a:lnTo>
                      <a:pt x="230" y="695"/>
                    </a:lnTo>
                    <a:lnTo>
                      <a:pt x="223" y="695"/>
                    </a:lnTo>
                    <a:lnTo>
                      <a:pt x="223" y="695"/>
                    </a:lnTo>
                    <a:lnTo>
                      <a:pt x="221" y="695"/>
                    </a:lnTo>
                    <a:lnTo>
                      <a:pt x="217" y="695"/>
                    </a:lnTo>
                    <a:lnTo>
                      <a:pt x="161" y="695"/>
                    </a:lnTo>
                    <a:lnTo>
                      <a:pt x="128" y="695"/>
                    </a:lnTo>
                    <a:lnTo>
                      <a:pt x="93" y="695"/>
                    </a:lnTo>
                    <a:lnTo>
                      <a:pt x="58" y="695"/>
                    </a:lnTo>
                    <a:lnTo>
                      <a:pt x="28" y="695"/>
                    </a:lnTo>
                    <a:lnTo>
                      <a:pt x="4" y="695"/>
                    </a:lnTo>
                    <a:lnTo>
                      <a:pt x="0" y="695"/>
                    </a:lnTo>
                    <a:lnTo>
                      <a:pt x="0" y="678"/>
                    </a:lnTo>
                    <a:lnTo>
                      <a:pt x="4" y="678"/>
                    </a:lnTo>
                    <a:lnTo>
                      <a:pt x="24" y="678"/>
                    </a:lnTo>
                    <a:lnTo>
                      <a:pt x="47" y="678"/>
                    </a:lnTo>
                    <a:lnTo>
                      <a:pt x="75" y="678"/>
                    </a:lnTo>
                    <a:lnTo>
                      <a:pt x="105" y="678"/>
                    </a:lnTo>
                    <a:lnTo>
                      <a:pt x="134" y="678"/>
                    </a:lnTo>
                    <a:lnTo>
                      <a:pt x="161" y="678"/>
                    </a:lnTo>
                    <a:lnTo>
                      <a:pt x="185" y="678"/>
                    </a:lnTo>
                    <a:lnTo>
                      <a:pt x="204" y="678"/>
                    </a:lnTo>
                    <a:lnTo>
                      <a:pt x="217" y="678"/>
                    </a:lnTo>
                    <a:lnTo>
                      <a:pt x="221" y="678"/>
                    </a:lnTo>
                    <a:lnTo>
                      <a:pt x="221" y="678"/>
                    </a:lnTo>
                    <a:lnTo>
                      <a:pt x="223" y="678"/>
                    </a:lnTo>
                    <a:lnTo>
                      <a:pt x="223" y="678"/>
                    </a:lnTo>
                    <a:lnTo>
                      <a:pt x="227" y="678"/>
                    </a:lnTo>
                    <a:lnTo>
                      <a:pt x="230" y="677"/>
                    </a:lnTo>
                    <a:lnTo>
                      <a:pt x="233" y="676"/>
                    </a:lnTo>
                    <a:lnTo>
                      <a:pt x="236" y="673"/>
                    </a:lnTo>
                    <a:lnTo>
                      <a:pt x="237" y="672"/>
                    </a:lnTo>
                    <a:lnTo>
                      <a:pt x="237" y="669"/>
                    </a:lnTo>
                    <a:lnTo>
                      <a:pt x="236" y="665"/>
                    </a:lnTo>
                    <a:lnTo>
                      <a:pt x="234" y="660"/>
                    </a:lnTo>
                    <a:lnTo>
                      <a:pt x="234" y="660"/>
                    </a:lnTo>
                    <a:lnTo>
                      <a:pt x="232" y="655"/>
                    </a:lnTo>
                    <a:lnTo>
                      <a:pt x="229" y="647"/>
                    </a:lnTo>
                    <a:lnTo>
                      <a:pt x="224" y="635"/>
                    </a:lnTo>
                    <a:lnTo>
                      <a:pt x="220" y="622"/>
                    </a:lnTo>
                    <a:lnTo>
                      <a:pt x="216" y="607"/>
                    </a:lnTo>
                    <a:lnTo>
                      <a:pt x="213" y="596"/>
                    </a:lnTo>
                    <a:lnTo>
                      <a:pt x="212" y="585"/>
                    </a:lnTo>
                    <a:lnTo>
                      <a:pt x="216" y="559"/>
                    </a:lnTo>
                    <a:lnTo>
                      <a:pt x="227" y="537"/>
                    </a:lnTo>
                    <a:lnTo>
                      <a:pt x="242" y="518"/>
                    </a:lnTo>
                    <a:lnTo>
                      <a:pt x="263" y="504"/>
                    </a:lnTo>
                    <a:lnTo>
                      <a:pt x="287" y="495"/>
                    </a:lnTo>
                    <a:lnTo>
                      <a:pt x="313" y="492"/>
                    </a:lnTo>
                    <a:lnTo>
                      <a:pt x="339" y="495"/>
                    </a:lnTo>
                    <a:lnTo>
                      <a:pt x="364" y="504"/>
                    </a:lnTo>
                    <a:lnTo>
                      <a:pt x="385" y="518"/>
                    </a:lnTo>
                    <a:lnTo>
                      <a:pt x="401" y="537"/>
                    </a:lnTo>
                    <a:lnTo>
                      <a:pt x="411" y="559"/>
                    </a:lnTo>
                    <a:lnTo>
                      <a:pt x="414" y="585"/>
                    </a:lnTo>
                    <a:lnTo>
                      <a:pt x="414" y="596"/>
                    </a:lnTo>
                    <a:lnTo>
                      <a:pt x="411" y="607"/>
                    </a:lnTo>
                    <a:lnTo>
                      <a:pt x="403" y="631"/>
                    </a:lnTo>
                    <a:lnTo>
                      <a:pt x="399" y="644"/>
                    </a:lnTo>
                    <a:lnTo>
                      <a:pt x="394" y="655"/>
                    </a:lnTo>
                    <a:lnTo>
                      <a:pt x="391" y="660"/>
                    </a:lnTo>
                    <a:lnTo>
                      <a:pt x="390" y="665"/>
                    </a:lnTo>
                    <a:lnTo>
                      <a:pt x="390" y="669"/>
                    </a:lnTo>
                    <a:lnTo>
                      <a:pt x="390" y="672"/>
                    </a:lnTo>
                    <a:lnTo>
                      <a:pt x="391" y="673"/>
                    </a:lnTo>
                    <a:lnTo>
                      <a:pt x="393" y="674"/>
                    </a:lnTo>
                    <a:lnTo>
                      <a:pt x="394" y="676"/>
                    </a:lnTo>
                    <a:lnTo>
                      <a:pt x="398" y="677"/>
                    </a:lnTo>
                    <a:lnTo>
                      <a:pt x="402" y="678"/>
                    </a:lnTo>
                    <a:lnTo>
                      <a:pt x="405" y="678"/>
                    </a:lnTo>
                    <a:lnTo>
                      <a:pt x="405" y="678"/>
                    </a:lnTo>
                    <a:lnTo>
                      <a:pt x="405" y="678"/>
                    </a:lnTo>
                    <a:lnTo>
                      <a:pt x="408" y="678"/>
                    </a:lnTo>
                    <a:lnTo>
                      <a:pt x="617" y="678"/>
                    </a:lnTo>
                    <a:lnTo>
                      <a:pt x="617" y="457"/>
                    </a:lnTo>
                    <a:lnTo>
                      <a:pt x="617" y="457"/>
                    </a:lnTo>
                    <a:lnTo>
                      <a:pt x="617" y="452"/>
                    </a:lnTo>
                    <a:lnTo>
                      <a:pt x="617" y="452"/>
                    </a:lnTo>
                    <a:lnTo>
                      <a:pt x="617" y="452"/>
                    </a:lnTo>
                    <a:lnTo>
                      <a:pt x="615" y="446"/>
                    </a:lnTo>
                    <a:lnTo>
                      <a:pt x="614" y="443"/>
                    </a:lnTo>
                    <a:lnTo>
                      <a:pt x="613" y="439"/>
                    </a:lnTo>
                    <a:lnTo>
                      <a:pt x="611" y="437"/>
                    </a:lnTo>
                    <a:lnTo>
                      <a:pt x="610" y="437"/>
                    </a:lnTo>
                    <a:lnTo>
                      <a:pt x="607" y="437"/>
                    </a:lnTo>
                    <a:lnTo>
                      <a:pt x="605" y="437"/>
                    </a:lnTo>
                    <a:lnTo>
                      <a:pt x="600" y="440"/>
                    </a:lnTo>
                    <a:lnTo>
                      <a:pt x="600" y="440"/>
                    </a:lnTo>
                    <a:lnTo>
                      <a:pt x="596" y="441"/>
                    </a:lnTo>
                    <a:lnTo>
                      <a:pt x="588" y="445"/>
                    </a:lnTo>
                    <a:lnTo>
                      <a:pt x="576" y="450"/>
                    </a:lnTo>
                    <a:lnTo>
                      <a:pt x="564" y="456"/>
                    </a:lnTo>
                    <a:lnTo>
                      <a:pt x="550" y="460"/>
                    </a:lnTo>
                    <a:lnTo>
                      <a:pt x="539" y="462"/>
                    </a:lnTo>
                    <a:lnTo>
                      <a:pt x="529" y="463"/>
                    </a:lnTo>
                    <a:lnTo>
                      <a:pt x="504" y="460"/>
                    </a:lnTo>
                    <a:lnTo>
                      <a:pt x="482" y="448"/>
                    </a:lnTo>
                    <a:lnTo>
                      <a:pt x="463" y="432"/>
                    </a:lnTo>
                    <a:lnTo>
                      <a:pt x="449" y="410"/>
                    </a:lnTo>
                    <a:lnTo>
                      <a:pt x="440" y="385"/>
                    </a:lnTo>
                    <a:lnTo>
                      <a:pt x="436" y="356"/>
                    </a:lnTo>
                    <a:lnTo>
                      <a:pt x="440" y="329"/>
                    </a:lnTo>
                    <a:lnTo>
                      <a:pt x="449" y="304"/>
                    </a:lnTo>
                    <a:lnTo>
                      <a:pt x="463" y="282"/>
                    </a:lnTo>
                    <a:lnTo>
                      <a:pt x="482" y="264"/>
                    </a:lnTo>
                    <a:lnTo>
                      <a:pt x="504" y="254"/>
                    </a:lnTo>
                    <a:lnTo>
                      <a:pt x="529" y="250"/>
                    </a:lnTo>
                    <a:lnTo>
                      <a:pt x="539" y="251"/>
                    </a:lnTo>
                    <a:lnTo>
                      <a:pt x="550" y="254"/>
                    </a:lnTo>
                    <a:lnTo>
                      <a:pt x="572" y="261"/>
                    </a:lnTo>
                    <a:lnTo>
                      <a:pt x="585" y="267"/>
                    </a:lnTo>
                    <a:lnTo>
                      <a:pt x="594" y="271"/>
                    </a:lnTo>
                    <a:lnTo>
                      <a:pt x="600" y="274"/>
                    </a:lnTo>
                    <a:lnTo>
                      <a:pt x="600" y="274"/>
                    </a:lnTo>
                    <a:lnTo>
                      <a:pt x="602" y="275"/>
                    </a:lnTo>
                    <a:lnTo>
                      <a:pt x="605" y="276"/>
                    </a:lnTo>
                    <a:lnTo>
                      <a:pt x="607" y="276"/>
                    </a:lnTo>
                    <a:lnTo>
                      <a:pt x="610" y="276"/>
                    </a:lnTo>
                    <a:lnTo>
                      <a:pt x="611" y="275"/>
                    </a:lnTo>
                    <a:lnTo>
                      <a:pt x="611" y="275"/>
                    </a:lnTo>
                    <a:lnTo>
                      <a:pt x="611" y="275"/>
                    </a:lnTo>
                    <a:lnTo>
                      <a:pt x="613" y="274"/>
                    </a:lnTo>
                    <a:lnTo>
                      <a:pt x="614" y="271"/>
                    </a:lnTo>
                    <a:lnTo>
                      <a:pt x="615" y="268"/>
                    </a:lnTo>
                    <a:lnTo>
                      <a:pt x="617" y="263"/>
                    </a:lnTo>
                    <a:lnTo>
                      <a:pt x="617" y="262"/>
                    </a:lnTo>
                    <a:lnTo>
                      <a:pt x="617" y="258"/>
                    </a:lnTo>
                    <a:lnTo>
                      <a:pt x="617" y="55"/>
                    </a:lnTo>
                    <a:lnTo>
                      <a:pt x="617" y="42"/>
                    </a:lnTo>
                    <a:lnTo>
                      <a:pt x="617" y="17"/>
                    </a:lnTo>
                    <a:lnTo>
                      <a:pt x="407" y="17"/>
                    </a:lnTo>
                    <a:lnTo>
                      <a:pt x="403" y="17"/>
                    </a:lnTo>
                    <a:lnTo>
                      <a:pt x="401" y="17"/>
                    </a:lnTo>
                    <a:lnTo>
                      <a:pt x="397" y="18"/>
                    </a:lnTo>
                    <a:lnTo>
                      <a:pt x="393" y="20"/>
                    </a:lnTo>
                    <a:lnTo>
                      <a:pt x="390" y="22"/>
                    </a:lnTo>
                    <a:lnTo>
                      <a:pt x="390" y="24"/>
                    </a:lnTo>
                    <a:lnTo>
                      <a:pt x="389" y="26"/>
                    </a:lnTo>
                    <a:lnTo>
                      <a:pt x="390" y="30"/>
                    </a:lnTo>
                    <a:lnTo>
                      <a:pt x="391" y="35"/>
                    </a:lnTo>
                    <a:lnTo>
                      <a:pt x="391" y="35"/>
                    </a:lnTo>
                    <a:lnTo>
                      <a:pt x="394" y="41"/>
                    </a:lnTo>
                    <a:lnTo>
                      <a:pt x="398" y="48"/>
                    </a:lnTo>
                    <a:lnTo>
                      <a:pt x="402" y="60"/>
                    </a:lnTo>
                    <a:lnTo>
                      <a:pt x="407" y="73"/>
                    </a:lnTo>
                    <a:lnTo>
                      <a:pt x="411" y="88"/>
                    </a:lnTo>
                    <a:lnTo>
                      <a:pt x="414" y="100"/>
                    </a:lnTo>
                    <a:lnTo>
                      <a:pt x="414" y="111"/>
                    </a:lnTo>
                    <a:lnTo>
                      <a:pt x="411" y="136"/>
                    </a:lnTo>
                    <a:lnTo>
                      <a:pt x="401" y="158"/>
                    </a:lnTo>
                    <a:lnTo>
                      <a:pt x="384" y="178"/>
                    </a:lnTo>
                    <a:lnTo>
                      <a:pt x="364" y="191"/>
                    </a:lnTo>
                    <a:lnTo>
                      <a:pt x="339" y="200"/>
                    </a:lnTo>
                    <a:lnTo>
                      <a:pt x="313" y="203"/>
                    </a:lnTo>
                    <a:lnTo>
                      <a:pt x="287" y="200"/>
                    </a:lnTo>
                    <a:lnTo>
                      <a:pt x="262" y="191"/>
                    </a:lnTo>
                    <a:lnTo>
                      <a:pt x="242" y="178"/>
                    </a:lnTo>
                    <a:lnTo>
                      <a:pt x="227" y="158"/>
                    </a:lnTo>
                    <a:lnTo>
                      <a:pt x="216" y="136"/>
                    </a:lnTo>
                    <a:lnTo>
                      <a:pt x="212" y="111"/>
                    </a:lnTo>
                    <a:lnTo>
                      <a:pt x="213" y="100"/>
                    </a:lnTo>
                    <a:lnTo>
                      <a:pt x="215" y="88"/>
                    </a:lnTo>
                    <a:lnTo>
                      <a:pt x="223" y="66"/>
                    </a:lnTo>
                    <a:lnTo>
                      <a:pt x="228" y="51"/>
                    </a:lnTo>
                    <a:lnTo>
                      <a:pt x="232" y="41"/>
                    </a:lnTo>
                    <a:lnTo>
                      <a:pt x="234" y="35"/>
                    </a:lnTo>
                    <a:lnTo>
                      <a:pt x="234" y="35"/>
                    </a:lnTo>
                    <a:lnTo>
                      <a:pt x="236" y="30"/>
                    </a:lnTo>
                    <a:lnTo>
                      <a:pt x="237" y="26"/>
                    </a:lnTo>
                    <a:lnTo>
                      <a:pt x="236" y="24"/>
                    </a:lnTo>
                    <a:lnTo>
                      <a:pt x="236" y="22"/>
                    </a:lnTo>
                    <a:lnTo>
                      <a:pt x="234" y="21"/>
                    </a:lnTo>
                    <a:lnTo>
                      <a:pt x="233" y="20"/>
                    </a:lnTo>
                    <a:lnTo>
                      <a:pt x="229" y="18"/>
                    </a:lnTo>
                    <a:lnTo>
                      <a:pt x="227" y="17"/>
                    </a:lnTo>
                    <a:lnTo>
                      <a:pt x="224" y="17"/>
                    </a:lnTo>
                    <a:lnTo>
                      <a:pt x="221" y="17"/>
                    </a:lnTo>
                    <a:lnTo>
                      <a:pt x="219" y="17"/>
                    </a:lnTo>
                    <a:lnTo>
                      <a:pt x="0" y="17"/>
                    </a:lnTo>
                    <a:lnTo>
                      <a:pt x="0" y="1"/>
                    </a:lnTo>
                    <a:lnTo>
                      <a:pt x="219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30" y="1"/>
                    </a:lnTo>
                    <a:lnTo>
                      <a:pt x="237" y="4"/>
                    </a:lnTo>
                    <a:lnTo>
                      <a:pt x="241" y="7"/>
                    </a:lnTo>
                    <a:lnTo>
                      <a:pt x="245" y="9"/>
                    </a:lnTo>
                    <a:lnTo>
                      <a:pt x="249" y="14"/>
                    </a:lnTo>
                    <a:lnTo>
                      <a:pt x="251" y="18"/>
                    </a:lnTo>
                    <a:lnTo>
                      <a:pt x="253" y="22"/>
                    </a:lnTo>
                    <a:lnTo>
                      <a:pt x="253" y="26"/>
                    </a:lnTo>
                    <a:lnTo>
                      <a:pt x="251" y="34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47" y="47"/>
                    </a:lnTo>
                    <a:lnTo>
                      <a:pt x="244" y="55"/>
                    </a:lnTo>
                    <a:lnTo>
                      <a:pt x="240" y="67"/>
                    </a:lnTo>
                    <a:lnTo>
                      <a:pt x="234" y="79"/>
                    </a:lnTo>
                    <a:lnTo>
                      <a:pt x="230" y="92"/>
                    </a:lnTo>
                    <a:lnTo>
                      <a:pt x="229" y="98"/>
                    </a:lnTo>
                    <a:lnTo>
                      <a:pt x="229" y="105"/>
                    </a:lnTo>
                    <a:lnTo>
                      <a:pt x="228" y="111"/>
                    </a:lnTo>
                    <a:lnTo>
                      <a:pt x="232" y="132"/>
                    </a:lnTo>
                    <a:lnTo>
                      <a:pt x="240" y="151"/>
                    </a:lnTo>
                    <a:lnTo>
                      <a:pt x="253" y="165"/>
                    </a:lnTo>
                    <a:lnTo>
                      <a:pt x="270" y="177"/>
                    </a:lnTo>
                    <a:lnTo>
                      <a:pt x="291" y="185"/>
                    </a:lnTo>
                    <a:lnTo>
                      <a:pt x="313" y="187"/>
                    </a:lnTo>
                    <a:lnTo>
                      <a:pt x="336" y="185"/>
                    </a:lnTo>
                    <a:lnTo>
                      <a:pt x="356" y="177"/>
                    </a:lnTo>
                    <a:lnTo>
                      <a:pt x="373" y="165"/>
                    </a:lnTo>
                    <a:lnTo>
                      <a:pt x="386" y="151"/>
                    </a:lnTo>
                    <a:lnTo>
                      <a:pt x="395" y="132"/>
                    </a:lnTo>
                    <a:lnTo>
                      <a:pt x="398" y="111"/>
                    </a:lnTo>
                    <a:lnTo>
                      <a:pt x="398" y="105"/>
                    </a:lnTo>
                    <a:lnTo>
                      <a:pt x="397" y="98"/>
                    </a:lnTo>
                    <a:lnTo>
                      <a:pt x="395" y="92"/>
                    </a:lnTo>
                    <a:lnTo>
                      <a:pt x="389" y="71"/>
                    </a:lnTo>
                    <a:lnTo>
                      <a:pt x="384" y="58"/>
                    </a:lnTo>
                    <a:lnTo>
                      <a:pt x="380" y="47"/>
                    </a:lnTo>
                    <a:lnTo>
                      <a:pt x="377" y="43"/>
                    </a:lnTo>
                    <a:lnTo>
                      <a:pt x="377" y="43"/>
                    </a:lnTo>
                    <a:lnTo>
                      <a:pt x="374" y="34"/>
                    </a:lnTo>
                    <a:lnTo>
                      <a:pt x="373" y="26"/>
                    </a:lnTo>
                    <a:lnTo>
                      <a:pt x="373" y="22"/>
                    </a:lnTo>
                    <a:lnTo>
                      <a:pt x="374" y="17"/>
                    </a:lnTo>
                    <a:lnTo>
                      <a:pt x="377" y="13"/>
                    </a:lnTo>
                    <a:lnTo>
                      <a:pt x="380" y="11"/>
                    </a:lnTo>
                    <a:lnTo>
                      <a:pt x="382" y="8"/>
                    </a:lnTo>
                    <a:lnTo>
                      <a:pt x="386" y="5"/>
                    </a:lnTo>
                    <a:lnTo>
                      <a:pt x="391" y="3"/>
                    </a:lnTo>
                    <a:lnTo>
                      <a:pt x="398" y="1"/>
                    </a:lnTo>
                    <a:lnTo>
                      <a:pt x="402" y="1"/>
                    </a:lnTo>
                    <a:lnTo>
                      <a:pt x="4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Freeform 2241"/>
              <p:cNvSpPr>
                <a:spLocks noEditPoints="1"/>
              </p:cNvSpPr>
              <p:nvPr/>
            </p:nvSpPr>
            <p:spPr bwMode="auto">
              <a:xfrm>
                <a:off x="6653213" y="3632200"/>
                <a:ext cx="993775" cy="1100138"/>
              </a:xfrm>
              <a:custGeom>
                <a:avLst/>
                <a:gdLst>
                  <a:gd name="T0" fmla="*/ 14 w 626"/>
                  <a:gd name="T1" fmla="*/ 424 h 693"/>
                  <a:gd name="T2" fmla="*/ 385 w 626"/>
                  <a:gd name="T3" fmla="*/ 47 h 693"/>
                  <a:gd name="T4" fmla="*/ 622 w 626"/>
                  <a:gd name="T5" fmla="*/ 17 h 693"/>
                  <a:gd name="T6" fmla="*/ 448 w 626"/>
                  <a:gd name="T7" fmla="*/ 17 h 693"/>
                  <a:gd name="T8" fmla="*/ 415 w 626"/>
                  <a:gd name="T9" fmla="*/ 17 h 693"/>
                  <a:gd name="T10" fmla="*/ 404 w 626"/>
                  <a:gd name="T11" fmla="*/ 20 h 693"/>
                  <a:gd name="T12" fmla="*/ 399 w 626"/>
                  <a:gd name="T13" fmla="*/ 41 h 693"/>
                  <a:gd name="T14" fmla="*/ 414 w 626"/>
                  <a:gd name="T15" fmla="*/ 79 h 693"/>
                  <a:gd name="T16" fmla="*/ 391 w 626"/>
                  <a:gd name="T17" fmla="*/ 184 h 693"/>
                  <a:gd name="T18" fmla="*/ 249 w 626"/>
                  <a:gd name="T19" fmla="*/ 184 h 693"/>
                  <a:gd name="T20" fmla="*/ 230 w 626"/>
                  <a:gd name="T21" fmla="*/ 70 h 693"/>
                  <a:gd name="T22" fmla="*/ 243 w 626"/>
                  <a:gd name="T23" fmla="*/ 32 h 693"/>
                  <a:gd name="T24" fmla="*/ 230 w 626"/>
                  <a:gd name="T25" fmla="*/ 17 h 693"/>
                  <a:gd name="T26" fmla="*/ 17 w 626"/>
                  <a:gd name="T27" fmla="*/ 263 h 693"/>
                  <a:gd name="T28" fmla="*/ 23 w 626"/>
                  <a:gd name="T29" fmla="*/ 278 h 693"/>
                  <a:gd name="T30" fmla="*/ 34 w 626"/>
                  <a:gd name="T31" fmla="*/ 277 h 693"/>
                  <a:gd name="T32" fmla="*/ 94 w 626"/>
                  <a:gd name="T33" fmla="*/ 253 h 693"/>
                  <a:gd name="T34" fmla="*/ 194 w 626"/>
                  <a:gd name="T35" fmla="*/ 330 h 693"/>
                  <a:gd name="T36" fmla="*/ 129 w 626"/>
                  <a:gd name="T37" fmla="*/ 460 h 693"/>
                  <a:gd name="T38" fmla="*/ 39 w 626"/>
                  <a:gd name="T39" fmla="*/ 443 h 693"/>
                  <a:gd name="T40" fmla="*/ 22 w 626"/>
                  <a:gd name="T41" fmla="*/ 439 h 693"/>
                  <a:gd name="T42" fmla="*/ 17 w 626"/>
                  <a:gd name="T43" fmla="*/ 453 h 693"/>
                  <a:gd name="T44" fmla="*/ 229 w 626"/>
                  <a:gd name="T45" fmla="*/ 677 h 693"/>
                  <a:gd name="T46" fmla="*/ 242 w 626"/>
                  <a:gd name="T47" fmla="*/ 672 h 693"/>
                  <a:gd name="T48" fmla="*/ 235 w 626"/>
                  <a:gd name="T49" fmla="*/ 644 h 693"/>
                  <a:gd name="T50" fmla="*/ 222 w 626"/>
                  <a:gd name="T51" fmla="*/ 558 h 693"/>
                  <a:gd name="T52" fmla="*/ 347 w 626"/>
                  <a:gd name="T53" fmla="*/ 491 h 693"/>
                  <a:gd name="T54" fmla="*/ 420 w 626"/>
                  <a:gd name="T55" fmla="*/ 595 h 693"/>
                  <a:gd name="T56" fmla="*/ 399 w 626"/>
                  <a:gd name="T57" fmla="*/ 657 h 693"/>
                  <a:gd name="T58" fmla="*/ 400 w 626"/>
                  <a:gd name="T59" fmla="*/ 674 h 693"/>
                  <a:gd name="T60" fmla="*/ 412 w 626"/>
                  <a:gd name="T61" fmla="*/ 677 h 693"/>
                  <a:gd name="T62" fmla="*/ 414 w 626"/>
                  <a:gd name="T63" fmla="*/ 693 h 693"/>
                  <a:gd name="T64" fmla="*/ 396 w 626"/>
                  <a:gd name="T65" fmla="*/ 690 h 693"/>
                  <a:gd name="T66" fmla="*/ 381 w 626"/>
                  <a:gd name="T67" fmla="*/ 672 h 693"/>
                  <a:gd name="T68" fmla="*/ 394 w 626"/>
                  <a:gd name="T69" fmla="*/ 627 h 693"/>
                  <a:gd name="T70" fmla="*/ 402 w 626"/>
                  <a:gd name="T71" fmla="*/ 563 h 693"/>
                  <a:gd name="T72" fmla="*/ 297 w 626"/>
                  <a:gd name="T73" fmla="*/ 507 h 693"/>
                  <a:gd name="T74" fmla="*/ 235 w 626"/>
                  <a:gd name="T75" fmla="*/ 589 h 693"/>
                  <a:gd name="T76" fmla="*/ 256 w 626"/>
                  <a:gd name="T77" fmla="*/ 651 h 693"/>
                  <a:gd name="T78" fmla="*/ 252 w 626"/>
                  <a:gd name="T79" fmla="*/ 684 h 693"/>
                  <a:gd name="T80" fmla="*/ 230 w 626"/>
                  <a:gd name="T81" fmla="*/ 693 h 693"/>
                  <a:gd name="T82" fmla="*/ 1 w 626"/>
                  <a:gd name="T83" fmla="*/ 453 h 693"/>
                  <a:gd name="T84" fmla="*/ 10 w 626"/>
                  <a:gd name="T85" fmla="*/ 427 h 693"/>
                  <a:gd name="T86" fmla="*/ 46 w 626"/>
                  <a:gd name="T87" fmla="*/ 428 h 693"/>
                  <a:gd name="T88" fmla="*/ 99 w 626"/>
                  <a:gd name="T89" fmla="*/ 447 h 693"/>
                  <a:gd name="T90" fmla="*/ 178 w 626"/>
                  <a:gd name="T91" fmla="*/ 383 h 693"/>
                  <a:gd name="T92" fmla="*/ 124 w 626"/>
                  <a:gd name="T93" fmla="*/ 271 h 693"/>
                  <a:gd name="T94" fmla="*/ 67 w 626"/>
                  <a:gd name="T95" fmla="*/ 279 h 693"/>
                  <a:gd name="T96" fmla="*/ 31 w 626"/>
                  <a:gd name="T97" fmla="*/ 294 h 693"/>
                  <a:gd name="T98" fmla="*/ 5 w 626"/>
                  <a:gd name="T99" fmla="*/ 282 h 693"/>
                  <a:gd name="T100" fmla="*/ 1 w 626"/>
                  <a:gd name="T101" fmla="*/ 51 h 693"/>
                  <a:gd name="T102" fmla="*/ 238 w 626"/>
                  <a:gd name="T103" fmla="*/ 3 h 693"/>
                  <a:gd name="T104" fmla="*/ 259 w 626"/>
                  <a:gd name="T105" fmla="*/ 26 h 693"/>
                  <a:gd name="T106" fmla="*/ 251 w 626"/>
                  <a:gd name="T107" fmla="*/ 61 h 693"/>
                  <a:gd name="T108" fmla="*/ 235 w 626"/>
                  <a:gd name="T109" fmla="*/ 114 h 693"/>
                  <a:gd name="T110" fmla="*/ 321 w 626"/>
                  <a:gd name="T111" fmla="*/ 195 h 693"/>
                  <a:gd name="T112" fmla="*/ 406 w 626"/>
                  <a:gd name="T113" fmla="*/ 114 h 693"/>
                  <a:gd name="T114" fmla="*/ 386 w 626"/>
                  <a:gd name="T115" fmla="*/ 53 h 693"/>
                  <a:gd name="T116" fmla="*/ 385 w 626"/>
                  <a:gd name="T117" fmla="*/ 17 h 693"/>
                  <a:gd name="T118" fmla="*/ 408 w 626"/>
                  <a:gd name="T119" fmla="*/ 0 h 693"/>
                  <a:gd name="T120" fmla="*/ 419 w 626"/>
                  <a:gd name="T121" fmla="*/ 0 h 693"/>
                  <a:gd name="T122" fmla="*/ 568 w 626"/>
                  <a:gd name="T123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6" h="693">
                    <a:moveTo>
                      <a:pt x="385" y="651"/>
                    </a:moveTo>
                    <a:lnTo>
                      <a:pt x="385" y="651"/>
                    </a:lnTo>
                    <a:lnTo>
                      <a:pt x="385" y="651"/>
                    </a:lnTo>
                    <a:lnTo>
                      <a:pt x="385" y="651"/>
                    </a:lnTo>
                    <a:close/>
                    <a:moveTo>
                      <a:pt x="14" y="424"/>
                    </a:moveTo>
                    <a:lnTo>
                      <a:pt x="14" y="424"/>
                    </a:lnTo>
                    <a:lnTo>
                      <a:pt x="14" y="424"/>
                    </a:lnTo>
                    <a:lnTo>
                      <a:pt x="14" y="424"/>
                    </a:lnTo>
                    <a:close/>
                    <a:moveTo>
                      <a:pt x="385" y="47"/>
                    </a:moveTo>
                    <a:lnTo>
                      <a:pt x="385" y="47"/>
                    </a:lnTo>
                    <a:lnTo>
                      <a:pt x="385" y="47"/>
                    </a:lnTo>
                    <a:lnTo>
                      <a:pt x="385" y="47"/>
                    </a:lnTo>
                    <a:close/>
                    <a:moveTo>
                      <a:pt x="568" y="0"/>
                    </a:moveTo>
                    <a:lnTo>
                      <a:pt x="595" y="0"/>
                    </a:lnTo>
                    <a:lnTo>
                      <a:pt x="622" y="0"/>
                    </a:lnTo>
                    <a:lnTo>
                      <a:pt x="626" y="0"/>
                    </a:lnTo>
                    <a:lnTo>
                      <a:pt x="626" y="17"/>
                    </a:lnTo>
                    <a:lnTo>
                      <a:pt x="622" y="17"/>
                    </a:lnTo>
                    <a:lnTo>
                      <a:pt x="595" y="17"/>
                    </a:lnTo>
                    <a:lnTo>
                      <a:pt x="568" y="17"/>
                    </a:lnTo>
                    <a:lnTo>
                      <a:pt x="535" y="17"/>
                    </a:lnTo>
                    <a:lnTo>
                      <a:pt x="504" y="17"/>
                    </a:lnTo>
                    <a:lnTo>
                      <a:pt x="474" y="17"/>
                    </a:lnTo>
                    <a:lnTo>
                      <a:pt x="448" y="17"/>
                    </a:lnTo>
                    <a:lnTo>
                      <a:pt x="428" y="17"/>
                    </a:lnTo>
                    <a:lnTo>
                      <a:pt x="423" y="17"/>
                    </a:lnTo>
                    <a:lnTo>
                      <a:pt x="417" y="17"/>
                    </a:lnTo>
                    <a:lnTo>
                      <a:pt x="415" y="17"/>
                    </a:lnTo>
                    <a:lnTo>
                      <a:pt x="415" y="17"/>
                    </a:lnTo>
                    <a:lnTo>
                      <a:pt x="415" y="17"/>
                    </a:lnTo>
                    <a:lnTo>
                      <a:pt x="411" y="17"/>
                    </a:lnTo>
                    <a:lnTo>
                      <a:pt x="410" y="17"/>
                    </a:lnTo>
                    <a:lnTo>
                      <a:pt x="410" y="17"/>
                    </a:lnTo>
                    <a:lnTo>
                      <a:pt x="408" y="17"/>
                    </a:lnTo>
                    <a:lnTo>
                      <a:pt x="407" y="19"/>
                    </a:lnTo>
                    <a:lnTo>
                      <a:pt x="404" y="20"/>
                    </a:lnTo>
                    <a:lnTo>
                      <a:pt x="400" y="23"/>
                    </a:lnTo>
                    <a:lnTo>
                      <a:pt x="398" y="26"/>
                    </a:lnTo>
                    <a:lnTo>
                      <a:pt x="396" y="29"/>
                    </a:lnTo>
                    <a:lnTo>
                      <a:pt x="396" y="32"/>
                    </a:lnTo>
                    <a:lnTo>
                      <a:pt x="398" y="36"/>
                    </a:lnTo>
                    <a:lnTo>
                      <a:pt x="399" y="41"/>
                    </a:lnTo>
                    <a:lnTo>
                      <a:pt x="399" y="41"/>
                    </a:lnTo>
                    <a:lnTo>
                      <a:pt x="399" y="41"/>
                    </a:lnTo>
                    <a:lnTo>
                      <a:pt x="402" y="45"/>
                    </a:lnTo>
                    <a:lnTo>
                      <a:pt x="404" y="54"/>
                    </a:lnTo>
                    <a:lnTo>
                      <a:pt x="410" y="66"/>
                    </a:lnTo>
                    <a:lnTo>
                      <a:pt x="414" y="79"/>
                    </a:lnTo>
                    <a:lnTo>
                      <a:pt x="417" y="92"/>
                    </a:lnTo>
                    <a:lnTo>
                      <a:pt x="420" y="104"/>
                    </a:lnTo>
                    <a:lnTo>
                      <a:pt x="421" y="114"/>
                    </a:lnTo>
                    <a:lnTo>
                      <a:pt x="417" y="140"/>
                    </a:lnTo>
                    <a:lnTo>
                      <a:pt x="407" y="164"/>
                    </a:lnTo>
                    <a:lnTo>
                      <a:pt x="391" y="184"/>
                    </a:lnTo>
                    <a:lnTo>
                      <a:pt x="372" y="198"/>
                    </a:lnTo>
                    <a:lnTo>
                      <a:pt x="347" y="208"/>
                    </a:lnTo>
                    <a:lnTo>
                      <a:pt x="321" y="211"/>
                    </a:lnTo>
                    <a:lnTo>
                      <a:pt x="293" y="208"/>
                    </a:lnTo>
                    <a:lnTo>
                      <a:pt x="270" y="198"/>
                    </a:lnTo>
                    <a:lnTo>
                      <a:pt x="249" y="184"/>
                    </a:lnTo>
                    <a:lnTo>
                      <a:pt x="233" y="164"/>
                    </a:lnTo>
                    <a:lnTo>
                      <a:pt x="222" y="140"/>
                    </a:lnTo>
                    <a:lnTo>
                      <a:pt x="220" y="114"/>
                    </a:lnTo>
                    <a:lnTo>
                      <a:pt x="220" y="104"/>
                    </a:lnTo>
                    <a:lnTo>
                      <a:pt x="222" y="92"/>
                    </a:lnTo>
                    <a:lnTo>
                      <a:pt x="230" y="70"/>
                    </a:lnTo>
                    <a:lnTo>
                      <a:pt x="234" y="57"/>
                    </a:lnTo>
                    <a:lnTo>
                      <a:pt x="239" y="46"/>
                    </a:lnTo>
                    <a:lnTo>
                      <a:pt x="242" y="41"/>
                    </a:lnTo>
                    <a:lnTo>
                      <a:pt x="242" y="41"/>
                    </a:lnTo>
                    <a:lnTo>
                      <a:pt x="243" y="36"/>
                    </a:lnTo>
                    <a:lnTo>
                      <a:pt x="243" y="32"/>
                    </a:lnTo>
                    <a:lnTo>
                      <a:pt x="243" y="28"/>
                    </a:lnTo>
                    <a:lnTo>
                      <a:pt x="241" y="24"/>
                    </a:lnTo>
                    <a:lnTo>
                      <a:pt x="237" y="20"/>
                    </a:lnTo>
                    <a:lnTo>
                      <a:pt x="233" y="17"/>
                    </a:lnTo>
                    <a:lnTo>
                      <a:pt x="230" y="17"/>
                    </a:lnTo>
                    <a:lnTo>
                      <a:pt x="230" y="17"/>
                    </a:lnTo>
                    <a:lnTo>
                      <a:pt x="226" y="17"/>
                    </a:lnTo>
                    <a:lnTo>
                      <a:pt x="17" y="1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259"/>
                    </a:lnTo>
                    <a:lnTo>
                      <a:pt x="17" y="263"/>
                    </a:lnTo>
                    <a:lnTo>
                      <a:pt x="17" y="266"/>
                    </a:lnTo>
                    <a:lnTo>
                      <a:pt x="18" y="270"/>
                    </a:lnTo>
                    <a:lnTo>
                      <a:pt x="19" y="274"/>
                    </a:lnTo>
                    <a:lnTo>
                      <a:pt x="21" y="277"/>
                    </a:lnTo>
                    <a:lnTo>
                      <a:pt x="22" y="278"/>
                    </a:lnTo>
                    <a:lnTo>
                      <a:pt x="23" y="278"/>
                    </a:lnTo>
                    <a:lnTo>
                      <a:pt x="26" y="278"/>
                    </a:lnTo>
                    <a:lnTo>
                      <a:pt x="27" y="278"/>
                    </a:lnTo>
                    <a:lnTo>
                      <a:pt x="31" y="278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4" y="277"/>
                    </a:lnTo>
                    <a:lnTo>
                      <a:pt x="38" y="274"/>
                    </a:lnTo>
                    <a:lnTo>
                      <a:pt x="46" y="270"/>
                    </a:lnTo>
                    <a:lnTo>
                      <a:pt x="57" y="265"/>
                    </a:lnTo>
                    <a:lnTo>
                      <a:pt x="69" y="261"/>
                    </a:lnTo>
                    <a:lnTo>
                      <a:pt x="84" y="256"/>
                    </a:lnTo>
                    <a:lnTo>
                      <a:pt x="94" y="253"/>
                    </a:lnTo>
                    <a:lnTo>
                      <a:pt x="105" y="253"/>
                    </a:lnTo>
                    <a:lnTo>
                      <a:pt x="129" y="257"/>
                    </a:lnTo>
                    <a:lnTo>
                      <a:pt x="152" y="267"/>
                    </a:lnTo>
                    <a:lnTo>
                      <a:pt x="170" y="284"/>
                    </a:lnTo>
                    <a:lnTo>
                      <a:pt x="184" y="305"/>
                    </a:lnTo>
                    <a:lnTo>
                      <a:pt x="194" y="330"/>
                    </a:lnTo>
                    <a:lnTo>
                      <a:pt x="198" y="358"/>
                    </a:lnTo>
                    <a:lnTo>
                      <a:pt x="194" y="386"/>
                    </a:lnTo>
                    <a:lnTo>
                      <a:pt x="184" y="411"/>
                    </a:lnTo>
                    <a:lnTo>
                      <a:pt x="170" y="432"/>
                    </a:lnTo>
                    <a:lnTo>
                      <a:pt x="152" y="449"/>
                    </a:lnTo>
                    <a:lnTo>
                      <a:pt x="129" y="460"/>
                    </a:lnTo>
                    <a:lnTo>
                      <a:pt x="105" y="464"/>
                    </a:lnTo>
                    <a:lnTo>
                      <a:pt x="94" y="462"/>
                    </a:lnTo>
                    <a:lnTo>
                      <a:pt x="84" y="460"/>
                    </a:lnTo>
                    <a:lnTo>
                      <a:pt x="61" y="453"/>
                    </a:lnTo>
                    <a:lnTo>
                      <a:pt x="48" y="447"/>
                    </a:lnTo>
                    <a:lnTo>
                      <a:pt x="39" y="443"/>
                    </a:lnTo>
                    <a:lnTo>
                      <a:pt x="34" y="440"/>
                    </a:lnTo>
                    <a:lnTo>
                      <a:pt x="29" y="439"/>
                    </a:lnTo>
                    <a:lnTo>
                      <a:pt x="26" y="438"/>
                    </a:lnTo>
                    <a:lnTo>
                      <a:pt x="23" y="438"/>
                    </a:lnTo>
                    <a:lnTo>
                      <a:pt x="22" y="439"/>
                    </a:lnTo>
                    <a:lnTo>
                      <a:pt x="22" y="439"/>
                    </a:lnTo>
                    <a:lnTo>
                      <a:pt x="21" y="440"/>
                    </a:lnTo>
                    <a:lnTo>
                      <a:pt x="19" y="443"/>
                    </a:lnTo>
                    <a:lnTo>
                      <a:pt x="18" y="447"/>
                    </a:lnTo>
                    <a:lnTo>
                      <a:pt x="17" y="452"/>
                    </a:lnTo>
                    <a:lnTo>
                      <a:pt x="17" y="452"/>
                    </a:lnTo>
                    <a:lnTo>
                      <a:pt x="17" y="453"/>
                    </a:lnTo>
                    <a:lnTo>
                      <a:pt x="17" y="453"/>
                    </a:lnTo>
                    <a:lnTo>
                      <a:pt x="17" y="457"/>
                    </a:lnTo>
                    <a:lnTo>
                      <a:pt x="17" y="677"/>
                    </a:lnTo>
                    <a:lnTo>
                      <a:pt x="225" y="677"/>
                    </a:lnTo>
                    <a:lnTo>
                      <a:pt x="229" y="677"/>
                    </a:lnTo>
                    <a:lnTo>
                      <a:pt x="229" y="677"/>
                    </a:lnTo>
                    <a:lnTo>
                      <a:pt x="229" y="677"/>
                    </a:lnTo>
                    <a:lnTo>
                      <a:pt x="230" y="677"/>
                    </a:lnTo>
                    <a:lnTo>
                      <a:pt x="233" y="676"/>
                    </a:lnTo>
                    <a:lnTo>
                      <a:pt x="237" y="676"/>
                    </a:lnTo>
                    <a:lnTo>
                      <a:pt x="239" y="673"/>
                    </a:lnTo>
                    <a:lnTo>
                      <a:pt x="242" y="672"/>
                    </a:lnTo>
                    <a:lnTo>
                      <a:pt x="243" y="669"/>
                    </a:lnTo>
                    <a:lnTo>
                      <a:pt x="243" y="667"/>
                    </a:lnTo>
                    <a:lnTo>
                      <a:pt x="243" y="663"/>
                    </a:lnTo>
                    <a:lnTo>
                      <a:pt x="241" y="657"/>
                    </a:lnTo>
                    <a:lnTo>
                      <a:pt x="239" y="654"/>
                    </a:lnTo>
                    <a:lnTo>
                      <a:pt x="235" y="644"/>
                    </a:lnTo>
                    <a:lnTo>
                      <a:pt x="232" y="634"/>
                    </a:lnTo>
                    <a:lnTo>
                      <a:pt x="226" y="621"/>
                    </a:lnTo>
                    <a:lnTo>
                      <a:pt x="222" y="606"/>
                    </a:lnTo>
                    <a:lnTo>
                      <a:pt x="220" y="595"/>
                    </a:lnTo>
                    <a:lnTo>
                      <a:pt x="218" y="584"/>
                    </a:lnTo>
                    <a:lnTo>
                      <a:pt x="222" y="558"/>
                    </a:lnTo>
                    <a:lnTo>
                      <a:pt x="233" y="534"/>
                    </a:lnTo>
                    <a:lnTo>
                      <a:pt x="249" y="516"/>
                    </a:lnTo>
                    <a:lnTo>
                      <a:pt x="270" y="500"/>
                    </a:lnTo>
                    <a:lnTo>
                      <a:pt x="293" y="491"/>
                    </a:lnTo>
                    <a:lnTo>
                      <a:pt x="321" y="487"/>
                    </a:lnTo>
                    <a:lnTo>
                      <a:pt x="347" y="491"/>
                    </a:lnTo>
                    <a:lnTo>
                      <a:pt x="370" y="500"/>
                    </a:lnTo>
                    <a:lnTo>
                      <a:pt x="391" y="516"/>
                    </a:lnTo>
                    <a:lnTo>
                      <a:pt x="407" y="534"/>
                    </a:lnTo>
                    <a:lnTo>
                      <a:pt x="417" y="558"/>
                    </a:lnTo>
                    <a:lnTo>
                      <a:pt x="421" y="584"/>
                    </a:lnTo>
                    <a:lnTo>
                      <a:pt x="420" y="595"/>
                    </a:lnTo>
                    <a:lnTo>
                      <a:pt x="417" y="606"/>
                    </a:lnTo>
                    <a:lnTo>
                      <a:pt x="411" y="629"/>
                    </a:lnTo>
                    <a:lnTo>
                      <a:pt x="406" y="643"/>
                    </a:lnTo>
                    <a:lnTo>
                      <a:pt x="402" y="652"/>
                    </a:lnTo>
                    <a:lnTo>
                      <a:pt x="399" y="657"/>
                    </a:lnTo>
                    <a:lnTo>
                      <a:pt x="399" y="657"/>
                    </a:lnTo>
                    <a:lnTo>
                      <a:pt x="396" y="663"/>
                    </a:lnTo>
                    <a:lnTo>
                      <a:pt x="396" y="667"/>
                    </a:lnTo>
                    <a:lnTo>
                      <a:pt x="396" y="669"/>
                    </a:lnTo>
                    <a:lnTo>
                      <a:pt x="398" y="671"/>
                    </a:lnTo>
                    <a:lnTo>
                      <a:pt x="399" y="673"/>
                    </a:lnTo>
                    <a:lnTo>
                      <a:pt x="400" y="674"/>
                    </a:lnTo>
                    <a:lnTo>
                      <a:pt x="404" y="676"/>
                    </a:lnTo>
                    <a:lnTo>
                      <a:pt x="407" y="676"/>
                    </a:lnTo>
                    <a:lnTo>
                      <a:pt x="411" y="677"/>
                    </a:lnTo>
                    <a:lnTo>
                      <a:pt x="411" y="677"/>
                    </a:lnTo>
                    <a:lnTo>
                      <a:pt x="412" y="677"/>
                    </a:lnTo>
                    <a:lnTo>
                      <a:pt x="412" y="677"/>
                    </a:lnTo>
                    <a:lnTo>
                      <a:pt x="414" y="677"/>
                    </a:lnTo>
                    <a:lnTo>
                      <a:pt x="414" y="677"/>
                    </a:lnTo>
                    <a:lnTo>
                      <a:pt x="626" y="677"/>
                    </a:lnTo>
                    <a:lnTo>
                      <a:pt x="626" y="693"/>
                    </a:lnTo>
                    <a:lnTo>
                      <a:pt x="415" y="693"/>
                    </a:lnTo>
                    <a:lnTo>
                      <a:pt x="414" y="693"/>
                    </a:lnTo>
                    <a:lnTo>
                      <a:pt x="412" y="693"/>
                    </a:lnTo>
                    <a:lnTo>
                      <a:pt x="411" y="693"/>
                    </a:lnTo>
                    <a:lnTo>
                      <a:pt x="411" y="693"/>
                    </a:lnTo>
                    <a:lnTo>
                      <a:pt x="402" y="693"/>
                    </a:lnTo>
                    <a:lnTo>
                      <a:pt x="402" y="691"/>
                    </a:lnTo>
                    <a:lnTo>
                      <a:pt x="396" y="690"/>
                    </a:lnTo>
                    <a:lnTo>
                      <a:pt x="394" y="689"/>
                    </a:lnTo>
                    <a:lnTo>
                      <a:pt x="390" y="686"/>
                    </a:lnTo>
                    <a:lnTo>
                      <a:pt x="387" y="684"/>
                    </a:lnTo>
                    <a:lnTo>
                      <a:pt x="383" y="680"/>
                    </a:lnTo>
                    <a:lnTo>
                      <a:pt x="382" y="676"/>
                    </a:lnTo>
                    <a:lnTo>
                      <a:pt x="381" y="672"/>
                    </a:lnTo>
                    <a:lnTo>
                      <a:pt x="381" y="667"/>
                    </a:lnTo>
                    <a:lnTo>
                      <a:pt x="381" y="659"/>
                    </a:lnTo>
                    <a:lnTo>
                      <a:pt x="385" y="651"/>
                    </a:lnTo>
                    <a:lnTo>
                      <a:pt x="386" y="647"/>
                    </a:lnTo>
                    <a:lnTo>
                      <a:pt x="390" y="639"/>
                    </a:lnTo>
                    <a:lnTo>
                      <a:pt x="394" y="627"/>
                    </a:lnTo>
                    <a:lnTo>
                      <a:pt x="398" y="616"/>
                    </a:lnTo>
                    <a:lnTo>
                      <a:pt x="402" y="602"/>
                    </a:lnTo>
                    <a:lnTo>
                      <a:pt x="404" y="596"/>
                    </a:lnTo>
                    <a:lnTo>
                      <a:pt x="404" y="589"/>
                    </a:lnTo>
                    <a:lnTo>
                      <a:pt x="406" y="584"/>
                    </a:lnTo>
                    <a:lnTo>
                      <a:pt x="402" y="563"/>
                    </a:lnTo>
                    <a:lnTo>
                      <a:pt x="394" y="544"/>
                    </a:lnTo>
                    <a:lnTo>
                      <a:pt x="381" y="527"/>
                    </a:lnTo>
                    <a:lnTo>
                      <a:pt x="362" y="515"/>
                    </a:lnTo>
                    <a:lnTo>
                      <a:pt x="343" y="507"/>
                    </a:lnTo>
                    <a:lnTo>
                      <a:pt x="321" y="503"/>
                    </a:lnTo>
                    <a:lnTo>
                      <a:pt x="297" y="507"/>
                    </a:lnTo>
                    <a:lnTo>
                      <a:pt x="277" y="515"/>
                    </a:lnTo>
                    <a:lnTo>
                      <a:pt x="260" y="527"/>
                    </a:lnTo>
                    <a:lnTo>
                      <a:pt x="247" y="544"/>
                    </a:lnTo>
                    <a:lnTo>
                      <a:pt x="238" y="563"/>
                    </a:lnTo>
                    <a:lnTo>
                      <a:pt x="235" y="584"/>
                    </a:lnTo>
                    <a:lnTo>
                      <a:pt x="235" y="589"/>
                    </a:lnTo>
                    <a:lnTo>
                      <a:pt x="237" y="596"/>
                    </a:lnTo>
                    <a:lnTo>
                      <a:pt x="238" y="602"/>
                    </a:lnTo>
                    <a:lnTo>
                      <a:pt x="245" y="623"/>
                    </a:lnTo>
                    <a:lnTo>
                      <a:pt x="250" y="637"/>
                    </a:lnTo>
                    <a:lnTo>
                      <a:pt x="254" y="646"/>
                    </a:lnTo>
                    <a:lnTo>
                      <a:pt x="256" y="651"/>
                    </a:lnTo>
                    <a:lnTo>
                      <a:pt x="259" y="659"/>
                    </a:lnTo>
                    <a:lnTo>
                      <a:pt x="260" y="667"/>
                    </a:lnTo>
                    <a:lnTo>
                      <a:pt x="259" y="672"/>
                    </a:lnTo>
                    <a:lnTo>
                      <a:pt x="258" y="677"/>
                    </a:lnTo>
                    <a:lnTo>
                      <a:pt x="255" y="681"/>
                    </a:lnTo>
                    <a:lnTo>
                      <a:pt x="252" y="684"/>
                    </a:lnTo>
                    <a:lnTo>
                      <a:pt x="250" y="686"/>
                    </a:lnTo>
                    <a:lnTo>
                      <a:pt x="246" y="689"/>
                    </a:lnTo>
                    <a:lnTo>
                      <a:pt x="239" y="691"/>
                    </a:lnTo>
                    <a:lnTo>
                      <a:pt x="234" y="693"/>
                    </a:lnTo>
                    <a:lnTo>
                      <a:pt x="230" y="693"/>
                    </a:lnTo>
                    <a:lnTo>
                      <a:pt x="230" y="693"/>
                    </a:lnTo>
                    <a:lnTo>
                      <a:pt x="230" y="693"/>
                    </a:lnTo>
                    <a:lnTo>
                      <a:pt x="229" y="693"/>
                    </a:lnTo>
                    <a:lnTo>
                      <a:pt x="225" y="693"/>
                    </a:lnTo>
                    <a:lnTo>
                      <a:pt x="1" y="693"/>
                    </a:lnTo>
                    <a:lnTo>
                      <a:pt x="1" y="458"/>
                    </a:lnTo>
                    <a:lnTo>
                      <a:pt x="1" y="453"/>
                    </a:lnTo>
                    <a:lnTo>
                      <a:pt x="0" y="451"/>
                    </a:lnTo>
                    <a:lnTo>
                      <a:pt x="0" y="451"/>
                    </a:lnTo>
                    <a:lnTo>
                      <a:pt x="2" y="443"/>
                    </a:lnTo>
                    <a:lnTo>
                      <a:pt x="5" y="435"/>
                    </a:lnTo>
                    <a:lnTo>
                      <a:pt x="6" y="431"/>
                    </a:lnTo>
                    <a:lnTo>
                      <a:pt x="10" y="427"/>
                    </a:lnTo>
                    <a:lnTo>
                      <a:pt x="14" y="424"/>
                    </a:lnTo>
                    <a:lnTo>
                      <a:pt x="19" y="422"/>
                    </a:lnTo>
                    <a:lnTo>
                      <a:pt x="26" y="422"/>
                    </a:lnTo>
                    <a:lnTo>
                      <a:pt x="34" y="423"/>
                    </a:lnTo>
                    <a:lnTo>
                      <a:pt x="40" y="426"/>
                    </a:lnTo>
                    <a:lnTo>
                      <a:pt x="46" y="428"/>
                    </a:lnTo>
                    <a:lnTo>
                      <a:pt x="52" y="431"/>
                    </a:lnTo>
                    <a:lnTo>
                      <a:pt x="63" y="436"/>
                    </a:lnTo>
                    <a:lnTo>
                      <a:pt x="74" y="440"/>
                    </a:lnTo>
                    <a:lnTo>
                      <a:pt x="88" y="444"/>
                    </a:lnTo>
                    <a:lnTo>
                      <a:pt x="94" y="447"/>
                    </a:lnTo>
                    <a:lnTo>
                      <a:pt x="99" y="447"/>
                    </a:lnTo>
                    <a:lnTo>
                      <a:pt x="105" y="448"/>
                    </a:lnTo>
                    <a:lnTo>
                      <a:pt x="124" y="444"/>
                    </a:lnTo>
                    <a:lnTo>
                      <a:pt x="143" y="435"/>
                    </a:lnTo>
                    <a:lnTo>
                      <a:pt x="158" y="422"/>
                    </a:lnTo>
                    <a:lnTo>
                      <a:pt x="170" y="403"/>
                    </a:lnTo>
                    <a:lnTo>
                      <a:pt x="178" y="383"/>
                    </a:lnTo>
                    <a:lnTo>
                      <a:pt x="180" y="358"/>
                    </a:lnTo>
                    <a:lnTo>
                      <a:pt x="178" y="334"/>
                    </a:lnTo>
                    <a:lnTo>
                      <a:pt x="170" y="313"/>
                    </a:lnTo>
                    <a:lnTo>
                      <a:pt x="158" y="295"/>
                    </a:lnTo>
                    <a:lnTo>
                      <a:pt x="143" y="280"/>
                    </a:lnTo>
                    <a:lnTo>
                      <a:pt x="124" y="271"/>
                    </a:lnTo>
                    <a:lnTo>
                      <a:pt x="105" y="269"/>
                    </a:lnTo>
                    <a:lnTo>
                      <a:pt x="99" y="269"/>
                    </a:lnTo>
                    <a:lnTo>
                      <a:pt x="94" y="270"/>
                    </a:lnTo>
                    <a:lnTo>
                      <a:pt x="88" y="271"/>
                    </a:lnTo>
                    <a:lnTo>
                      <a:pt x="77" y="275"/>
                    </a:lnTo>
                    <a:lnTo>
                      <a:pt x="67" y="279"/>
                    </a:lnTo>
                    <a:lnTo>
                      <a:pt x="55" y="283"/>
                    </a:lnTo>
                    <a:lnTo>
                      <a:pt x="46" y="288"/>
                    </a:lnTo>
                    <a:lnTo>
                      <a:pt x="40" y="291"/>
                    </a:lnTo>
                    <a:lnTo>
                      <a:pt x="40" y="291"/>
                    </a:lnTo>
                    <a:lnTo>
                      <a:pt x="36" y="292"/>
                    </a:lnTo>
                    <a:lnTo>
                      <a:pt x="31" y="294"/>
                    </a:lnTo>
                    <a:lnTo>
                      <a:pt x="26" y="295"/>
                    </a:lnTo>
                    <a:lnTo>
                      <a:pt x="19" y="294"/>
                    </a:lnTo>
                    <a:lnTo>
                      <a:pt x="14" y="292"/>
                    </a:lnTo>
                    <a:lnTo>
                      <a:pt x="10" y="288"/>
                    </a:lnTo>
                    <a:lnTo>
                      <a:pt x="8" y="286"/>
                    </a:lnTo>
                    <a:lnTo>
                      <a:pt x="5" y="282"/>
                    </a:lnTo>
                    <a:lnTo>
                      <a:pt x="2" y="275"/>
                    </a:lnTo>
                    <a:lnTo>
                      <a:pt x="1" y="267"/>
                    </a:lnTo>
                    <a:lnTo>
                      <a:pt x="0" y="258"/>
                    </a:lnTo>
                    <a:lnTo>
                      <a:pt x="1" y="258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1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2" y="0"/>
                    </a:lnTo>
                    <a:lnTo>
                      <a:pt x="234" y="2"/>
                    </a:lnTo>
                    <a:lnTo>
                      <a:pt x="238" y="3"/>
                    </a:lnTo>
                    <a:lnTo>
                      <a:pt x="245" y="6"/>
                    </a:lnTo>
                    <a:lnTo>
                      <a:pt x="249" y="9"/>
                    </a:lnTo>
                    <a:lnTo>
                      <a:pt x="252" y="13"/>
                    </a:lnTo>
                    <a:lnTo>
                      <a:pt x="256" y="19"/>
                    </a:lnTo>
                    <a:lnTo>
                      <a:pt x="259" y="23"/>
                    </a:lnTo>
                    <a:lnTo>
                      <a:pt x="259" y="26"/>
                    </a:lnTo>
                    <a:lnTo>
                      <a:pt x="260" y="32"/>
                    </a:lnTo>
                    <a:lnTo>
                      <a:pt x="259" y="40"/>
                    </a:lnTo>
                    <a:lnTo>
                      <a:pt x="256" y="47"/>
                    </a:lnTo>
                    <a:lnTo>
                      <a:pt x="256" y="47"/>
                    </a:lnTo>
                    <a:lnTo>
                      <a:pt x="254" y="51"/>
                    </a:lnTo>
                    <a:lnTo>
                      <a:pt x="251" y="61"/>
                    </a:lnTo>
                    <a:lnTo>
                      <a:pt x="246" y="71"/>
                    </a:lnTo>
                    <a:lnTo>
                      <a:pt x="242" y="83"/>
                    </a:lnTo>
                    <a:lnTo>
                      <a:pt x="238" y="96"/>
                    </a:lnTo>
                    <a:lnTo>
                      <a:pt x="237" y="102"/>
                    </a:lnTo>
                    <a:lnTo>
                      <a:pt x="235" y="109"/>
                    </a:lnTo>
                    <a:lnTo>
                      <a:pt x="235" y="114"/>
                    </a:lnTo>
                    <a:lnTo>
                      <a:pt x="238" y="136"/>
                    </a:lnTo>
                    <a:lnTo>
                      <a:pt x="247" y="155"/>
                    </a:lnTo>
                    <a:lnTo>
                      <a:pt x="260" y="172"/>
                    </a:lnTo>
                    <a:lnTo>
                      <a:pt x="277" y="184"/>
                    </a:lnTo>
                    <a:lnTo>
                      <a:pt x="297" y="193"/>
                    </a:lnTo>
                    <a:lnTo>
                      <a:pt x="321" y="195"/>
                    </a:lnTo>
                    <a:lnTo>
                      <a:pt x="343" y="193"/>
                    </a:lnTo>
                    <a:lnTo>
                      <a:pt x="364" y="184"/>
                    </a:lnTo>
                    <a:lnTo>
                      <a:pt x="381" y="172"/>
                    </a:lnTo>
                    <a:lnTo>
                      <a:pt x="394" y="155"/>
                    </a:lnTo>
                    <a:lnTo>
                      <a:pt x="402" y="136"/>
                    </a:lnTo>
                    <a:lnTo>
                      <a:pt x="406" y="114"/>
                    </a:lnTo>
                    <a:lnTo>
                      <a:pt x="404" y="109"/>
                    </a:lnTo>
                    <a:lnTo>
                      <a:pt x="404" y="102"/>
                    </a:lnTo>
                    <a:lnTo>
                      <a:pt x="402" y="96"/>
                    </a:lnTo>
                    <a:lnTo>
                      <a:pt x="395" y="75"/>
                    </a:lnTo>
                    <a:lnTo>
                      <a:pt x="391" y="62"/>
                    </a:lnTo>
                    <a:lnTo>
                      <a:pt x="386" y="53"/>
                    </a:lnTo>
                    <a:lnTo>
                      <a:pt x="385" y="47"/>
                    </a:lnTo>
                    <a:lnTo>
                      <a:pt x="382" y="40"/>
                    </a:lnTo>
                    <a:lnTo>
                      <a:pt x="381" y="32"/>
                    </a:lnTo>
                    <a:lnTo>
                      <a:pt x="381" y="26"/>
                    </a:lnTo>
                    <a:lnTo>
                      <a:pt x="382" y="21"/>
                    </a:lnTo>
                    <a:lnTo>
                      <a:pt x="385" y="17"/>
                    </a:lnTo>
                    <a:lnTo>
                      <a:pt x="387" y="13"/>
                    </a:lnTo>
                    <a:lnTo>
                      <a:pt x="391" y="9"/>
                    </a:lnTo>
                    <a:lnTo>
                      <a:pt x="395" y="6"/>
                    </a:lnTo>
                    <a:lnTo>
                      <a:pt x="400" y="3"/>
                    </a:lnTo>
                    <a:lnTo>
                      <a:pt x="404" y="2"/>
                    </a:lnTo>
                    <a:lnTo>
                      <a:pt x="408" y="0"/>
                    </a:lnTo>
                    <a:lnTo>
                      <a:pt x="408" y="0"/>
                    </a:lnTo>
                    <a:lnTo>
                      <a:pt x="410" y="0"/>
                    </a:lnTo>
                    <a:lnTo>
                      <a:pt x="411" y="0"/>
                    </a:lnTo>
                    <a:lnTo>
                      <a:pt x="415" y="0"/>
                    </a:lnTo>
                    <a:lnTo>
                      <a:pt x="415" y="0"/>
                    </a:lnTo>
                    <a:lnTo>
                      <a:pt x="419" y="0"/>
                    </a:lnTo>
                    <a:lnTo>
                      <a:pt x="432" y="0"/>
                    </a:lnTo>
                    <a:lnTo>
                      <a:pt x="451" y="0"/>
                    </a:lnTo>
                    <a:lnTo>
                      <a:pt x="478" y="0"/>
                    </a:lnTo>
                    <a:lnTo>
                      <a:pt x="506" y="0"/>
                    </a:lnTo>
                    <a:lnTo>
                      <a:pt x="537" y="0"/>
                    </a:lnTo>
                    <a:lnTo>
                      <a:pt x="5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Freeform 2243"/>
              <p:cNvSpPr>
                <a:spLocks/>
              </p:cNvSpPr>
              <p:nvPr/>
            </p:nvSpPr>
            <p:spPr bwMode="auto">
              <a:xfrm>
                <a:off x="4549775" y="2717800"/>
                <a:ext cx="1003300" cy="1189038"/>
              </a:xfrm>
              <a:custGeom>
                <a:avLst/>
                <a:gdLst>
                  <a:gd name="T0" fmla="*/ 632 w 632"/>
                  <a:gd name="T1" fmla="*/ 143 h 749"/>
                  <a:gd name="T2" fmla="*/ 626 w 632"/>
                  <a:gd name="T3" fmla="*/ 163 h 749"/>
                  <a:gd name="T4" fmla="*/ 607 w 632"/>
                  <a:gd name="T5" fmla="*/ 172 h 749"/>
                  <a:gd name="T6" fmla="*/ 581 w 632"/>
                  <a:gd name="T7" fmla="*/ 163 h 749"/>
                  <a:gd name="T8" fmla="*/ 539 w 632"/>
                  <a:gd name="T9" fmla="*/ 148 h 749"/>
                  <a:gd name="T10" fmla="*/ 491 w 632"/>
                  <a:gd name="T11" fmla="*/ 159 h 749"/>
                  <a:gd name="T12" fmla="*/ 453 w 632"/>
                  <a:gd name="T13" fmla="*/ 232 h 749"/>
                  <a:gd name="T14" fmla="*/ 491 w 632"/>
                  <a:gd name="T15" fmla="*/ 305 h 749"/>
                  <a:gd name="T16" fmla="*/ 539 w 632"/>
                  <a:gd name="T17" fmla="*/ 316 h 749"/>
                  <a:gd name="T18" fmla="*/ 579 w 632"/>
                  <a:gd name="T19" fmla="*/ 303 h 749"/>
                  <a:gd name="T20" fmla="*/ 597 w 632"/>
                  <a:gd name="T21" fmla="*/ 294 h 749"/>
                  <a:gd name="T22" fmla="*/ 619 w 632"/>
                  <a:gd name="T23" fmla="*/ 295 h 749"/>
                  <a:gd name="T24" fmla="*/ 626 w 632"/>
                  <a:gd name="T25" fmla="*/ 301 h 749"/>
                  <a:gd name="T26" fmla="*/ 632 w 632"/>
                  <a:gd name="T27" fmla="*/ 318 h 749"/>
                  <a:gd name="T28" fmla="*/ 632 w 632"/>
                  <a:gd name="T29" fmla="*/ 325 h 749"/>
                  <a:gd name="T30" fmla="*/ 403 w 632"/>
                  <a:gd name="T31" fmla="*/ 568 h 749"/>
                  <a:gd name="T32" fmla="*/ 368 w 632"/>
                  <a:gd name="T33" fmla="*/ 588 h 749"/>
                  <a:gd name="T34" fmla="*/ 371 w 632"/>
                  <a:gd name="T35" fmla="*/ 619 h 749"/>
                  <a:gd name="T36" fmla="*/ 390 w 632"/>
                  <a:gd name="T37" fmla="*/ 673 h 749"/>
                  <a:gd name="T38" fmla="*/ 368 w 632"/>
                  <a:gd name="T39" fmla="*/ 729 h 749"/>
                  <a:gd name="T40" fmla="*/ 293 w 632"/>
                  <a:gd name="T41" fmla="*/ 746 h 749"/>
                  <a:gd name="T42" fmla="*/ 238 w 632"/>
                  <a:gd name="T43" fmla="*/ 698 h 749"/>
                  <a:gd name="T44" fmla="*/ 240 w 632"/>
                  <a:gd name="T45" fmla="*/ 657 h 749"/>
                  <a:gd name="T46" fmla="*/ 255 w 632"/>
                  <a:gd name="T47" fmla="*/ 619 h 749"/>
                  <a:gd name="T48" fmla="*/ 259 w 632"/>
                  <a:gd name="T49" fmla="*/ 595 h 749"/>
                  <a:gd name="T50" fmla="*/ 247 w 632"/>
                  <a:gd name="T51" fmla="*/ 576 h 749"/>
                  <a:gd name="T52" fmla="*/ 219 w 632"/>
                  <a:gd name="T53" fmla="*/ 568 h 749"/>
                  <a:gd name="T54" fmla="*/ 0 w 632"/>
                  <a:gd name="T55" fmla="*/ 551 h 749"/>
                  <a:gd name="T56" fmla="*/ 229 w 632"/>
                  <a:gd name="T57" fmla="*/ 553 h 749"/>
                  <a:gd name="T58" fmla="*/ 274 w 632"/>
                  <a:gd name="T59" fmla="*/ 584 h 749"/>
                  <a:gd name="T60" fmla="*/ 270 w 632"/>
                  <a:gd name="T61" fmla="*/ 626 h 749"/>
                  <a:gd name="T62" fmla="*/ 253 w 632"/>
                  <a:gd name="T63" fmla="*/ 673 h 749"/>
                  <a:gd name="T64" fmla="*/ 261 w 632"/>
                  <a:gd name="T65" fmla="*/ 706 h 749"/>
                  <a:gd name="T66" fmla="*/ 313 w 632"/>
                  <a:gd name="T67" fmla="*/ 732 h 749"/>
                  <a:gd name="T68" fmla="*/ 367 w 632"/>
                  <a:gd name="T69" fmla="*/ 706 h 749"/>
                  <a:gd name="T70" fmla="*/ 373 w 632"/>
                  <a:gd name="T71" fmla="*/ 673 h 749"/>
                  <a:gd name="T72" fmla="*/ 363 w 632"/>
                  <a:gd name="T73" fmla="*/ 639 h 749"/>
                  <a:gd name="T74" fmla="*/ 351 w 632"/>
                  <a:gd name="T75" fmla="*/ 588 h 749"/>
                  <a:gd name="T76" fmla="*/ 402 w 632"/>
                  <a:gd name="T77" fmla="*/ 551 h 749"/>
                  <a:gd name="T78" fmla="*/ 403 w 632"/>
                  <a:gd name="T79" fmla="*/ 551 h 749"/>
                  <a:gd name="T80" fmla="*/ 617 w 632"/>
                  <a:gd name="T81" fmla="*/ 325 h 749"/>
                  <a:gd name="T82" fmla="*/ 615 w 632"/>
                  <a:gd name="T83" fmla="*/ 316 h 749"/>
                  <a:gd name="T84" fmla="*/ 611 w 632"/>
                  <a:gd name="T85" fmla="*/ 309 h 749"/>
                  <a:gd name="T86" fmla="*/ 602 w 632"/>
                  <a:gd name="T87" fmla="*/ 309 h 749"/>
                  <a:gd name="T88" fmla="*/ 587 w 632"/>
                  <a:gd name="T89" fmla="*/ 316 h 749"/>
                  <a:gd name="T90" fmla="*/ 539 w 632"/>
                  <a:gd name="T91" fmla="*/ 331 h 749"/>
                  <a:gd name="T92" fmla="*/ 463 w 632"/>
                  <a:gd name="T93" fmla="*/ 303 h 749"/>
                  <a:gd name="T94" fmla="*/ 440 w 632"/>
                  <a:gd name="T95" fmla="*/ 205 h 749"/>
                  <a:gd name="T96" fmla="*/ 504 w 632"/>
                  <a:gd name="T97" fmla="*/ 134 h 749"/>
                  <a:gd name="T98" fmla="*/ 572 w 632"/>
                  <a:gd name="T99" fmla="*/ 142 h 749"/>
                  <a:gd name="T100" fmla="*/ 605 w 632"/>
                  <a:gd name="T101" fmla="*/ 155 h 749"/>
                  <a:gd name="T102" fmla="*/ 613 w 632"/>
                  <a:gd name="T103" fmla="*/ 153 h 749"/>
                  <a:gd name="T104" fmla="*/ 617 w 632"/>
                  <a:gd name="T105" fmla="*/ 143 h 749"/>
                  <a:gd name="T106" fmla="*/ 632 w 632"/>
                  <a:gd name="T107" fmla="*/ 0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749">
                    <a:moveTo>
                      <a:pt x="632" y="0"/>
                    </a:moveTo>
                    <a:lnTo>
                      <a:pt x="632" y="136"/>
                    </a:lnTo>
                    <a:lnTo>
                      <a:pt x="632" y="142"/>
                    </a:lnTo>
                    <a:lnTo>
                      <a:pt x="632" y="143"/>
                    </a:lnTo>
                    <a:lnTo>
                      <a:pt x="632" y="144"/>
                    </a:lnTo>
                    <a:lnTo>
                      <a:pt x="631" y="151"/>
                    </a:lnTo>
                    <a:lnTo>
                      <a:pt x="628" y="159"/>
                    </a:lnTo>
                    <a:lnTo>
                      <a:pt x="626" y="163"/>
                    </a:lnTo>
                    <a:lnTo>
                      <a:pt x="623" y="165"/>
                    </a:lnTo>
                    <a:lnTo>
                      <a:pt x="619" y="169"/>
                    </a:lnTo>
                    <a:lnTo>
                      <a:pt x="614" y="170"/>
                    </a:lnTo>
                    <a:lnTo>
                      <a:pt x="607" y="172"/>
                    </a:lnTo>
                    <a:lnTo>
                      <a:pt x="600" y="170"/>
                    </a:lnTo>
                    <a:lnTo>
                      <a:pt x="593" y="168"/>
                    </a:lnTo>
                    <a:lnTo>
                      <a:pt x="588" y="165"/>
                    </a:lnTo>
                    <a:lnTo>
                      <a:pt x="581" y="163"/>
                    </a:lnTo>
                    <a:lnTo>
                      <a:pt x="571" y="157"/>
                    </a:lnTo>
                    <a:lnTo>
                      <a:pt x="559" y="153"/>
                    </a:lnTo>
                    <a:lnTo>
                      <a:pt x="546" y="150"/>
                    </a:lnTo>
                    <a:lnTo>
                      <a:pt x="539" y="148"/>
                    </a:lnTo>
                    <a:lnTo>
                      <a:pt x="534" y="147"/>
                    </a:lnTo>
                    <a:lnTo>
                      <a:pt x="529" y="147"/>
                    </a:lnTo>
                    <a:lnTo>
                      <a:pt x="508" y="150"/>
                    </a:lnTo>
                    <a:lnTo>
                      <a:pt x="491" y="159"/>
                    </a:lnTo>
                    <a:lnTo>
                      <a:pt x="475" y="172"/>
                    </a:lnTo>
                    <a:lnTo>
                      <a:pt x="463" y="189"/>
                    </a:lnTo>
                    <a:lnTo>
                      <a:pt x="456" y="208"/>
                    </a:lnTo>
                    <a:lnTo>
                      <a:pt x="453" y="232"/>
                    </a:lnTo>
                    <a:lnTo>
                      <a:pt x="456" y="254"/>
                    </a:lnTo>
                    <a:lnTo>
                      <a:pt x="463" y="275"/>
                    </a:lnTo>
                    <a:lnTo>
                      <a:pt x="475" y="292"/>
                    </a:lnTo>
                    <a:lnTo>
                      <a:pt x="491" y="305"/>
                    </a:lnTo>
                    <a:lnTo>
                      <a:pt x="508" y="313"/>
                    </a:lnTo>
                    <a:lnTo>
                      <a:pt x="529" y="317"/>
                    </a:lnTo>
                    <a:lnTo>
                      <a:pt x="534" y="316"/>
                    </a:lnTo>
                    <a:lnTo>
                      <a:pt x="539" y="316"/>
                    </a:lnTo>
                    <a:lnTo>
                      <a:pt x="546" y="314"/>
                    </a:lnTo>
                    <a:lnTo>
                      <a:pt x="556" y="311"/>
                    </a:lnTo>
                    <a:lnTo>
                      <a:pt x="567" y="307"/>
                    </a:lnTo>
                    <a:lnTo>
                      <a:pt x="579" y="303"/>
                    </a:lnTo>
                    <a:lnTo>
                      <a:pt x="588" y="299"/>
                    </a:lnTo>
                    <a:lnTo>
                      <a:pt x="593" y="296"/>
                    </a:lnTo>
                    <a:lnTo>
                      <a:pt x="593" y="296"/>
                    </a:lnTo>
                    <a:lnTo>
                      <a:pt x="597" y="294"/>
                    </a:lnTo>
                    <a:lnTo>
                      <a:pt x="602" y="292"/>
                    </a:lnTo>
                    <a:lnTo>
                      <a:pt x="607" y="292"/>
                    </a:lnTo>
                    <a:lnTo>
                      <a:pt x="614" y="292"/>
                    </a:lnTo>
                    <a:lnTo>
                      <a:pt x="619" y="295"/>
                    </a:lnTo>
                    <a:lnTo>
                      <a:pt x="619" y="295"/>
                    </a:lnTo>
                    <a:lnTo>
                      <a:pt x="619" y="295"/>
                    </a:lnTo>
                    <a:lnTo>
                      <a:pt x="623" y="297"/>
                    </a:lnTo>
                    <a:lnTo>
                      <a:pt x="626" y="301"/>
                    </a:lnTo>
                    <a:lnTo>
                      <a:pt x="628" y="304"/>
                    </a:lnTo>
                    <a:lnTo>
                      <a:pt x="631" y="311"/>
                    </a:lnTo>
                    <a:lnTo>
                      <a:pt x="632" y="318"/>
                    </a:lnTo>
                    <a:lnTo>
                      <a:pt x="632" y="318"/>
                    </a:lnTo>
                    <a:lnTo>
                      <a:pt x="632" y="320"/>
                    </a:lnTo>
                    <a:lnTo>
                      <a:pt x="632" y="320"/>
                    </a:lnTo>
                    <a:lnTo>
                      <a:pt x="632" y="322"/>
                    </a:lnTo>
                    <a:lnTo>
                      <a:pt x="632" y="325"/>
                    </a:lnTo>
                    <a:lnTo>
                      <a:pt x="632" y="516"/>
                    </a:lnTo>
                    <a:lnTo>
                      <a:pt x="632" y="568"/>
                    </a:lnTo>
                    <a:lnTo>
                      <a:pt x="407" y="568"/>
                    </a:lnTo>
                    <a:lnTo>
                      <a:pt x="403" y="568"/>
                    </a:lnTo>
                    <a:lnTo>
                      <a:pt x="403" y="568"/>
                    </a:lnTo>
                    <a:lnTo>
                      <a:pt x="388" y="571"/>
                    </a:lnTo>
                    <a:lnTo>
                      <a:pt x="376" y="579"/>
                    </a:lnTo>
                    <a:lnTo>
                      <a:pt x="368" y="588"/>
                    </a:lnTo>
                    <a:lnTo>
                      <a:pt x="365" y="601"/>
                    </a:lnTo>
                    <a:lnTo>
                      <a:pt x="367" y="606"/>
                    </a:lnTo>
                    <a:lnTo>
                      <a:pt x="368" y="613"/>
                    </a:lnTo>
                    <a:lnTo>
                      <a:pt x="371" y="619"/>
                    </a:lnTo>
                    <a:lnTo>
                      <a:pt x="377" y="633"/>
                    </a:lnTo>
                    <a:lnTo>
                      <a:pt x="384" y="650"/>
                    </a:lnTo>
                    <a:lnTo>
                      <a:pt x="389" y="665"/>
                    </a:lnTo>
                    <a:lnTo>
                      <a:pt x="390" y="673"/>
                    </a:lnTo>
                    <a:lnTo>
                      <a:pt x="390" y="680"/>
                    </a:lnTo>
                    <a:lnTo>
                      <a:pt x="388" y="698"/>
                    </a:lnTo>
                    <a:lnTo>
                      <a:pt x="380" y="715"/>
                    </a:lnTo>
                    <a:lnTo>
                      <a:pt x="368" y="729"/>
                    </a:lnTo>
                    <a:lnTo>
                      <a:pt x="352" y="740"/>
                    </a:lnTo>
                    <a:lnTo>
                      <a:pt x="334" y="746"/>
                    </a:lnTo>
                    <a:lnTo>
                      <a:pt x="313" y="749"/>
                    </a:lnTo>
                    <a:lnTo>
                      <a:pt x="293" y="746"/>
                    </a:lnTo>
                    <a:lnTo>
                      <a:pt x="275" y="740"/>
                    </a:lnTo>
                    <a:lnTo>
                      <a:pt x="259" y="729"/>
                    </a:lnTo>
                    <a:lnTo>
                      <a:pt x="246" y="715"/>
                    </a:lnTo>
                    <a:lnTo>
                      <a:pt x="238" y="698"/>
                    </a:lnTo>
                    <a:lnTo>
                      <a:pt x="236" y="680"/>
                    </a:lnTo>
                    <a:lnTo>
                      <a:pt x="236" y="673"/>
                    </a:lnTo>
                    <a:lnTo>
                      <a:pt x="238" y="665"/>
                    </a:lnTo>
                    <a:lnTo>
                      <a:pt x="240" y="657"/>
                    </a:lnTo>
                    <a:lnTo>
                      <a:pt x="244" y="650"/>
                    </a:lnTo>
                    <a:lnTo>
                      <a:pt x="249" y="633"/>
                    </a:lnTo>
                    <a:lnTo>
                      <a:pt x="255" y="619"/>
                    </a:lnTo>
                    <a:lnTo>
                      <a:pt x="255" y="619"/>
                    </a:lnTo>
                    <a:lnTo>
                      <a:pt x="258" y="613"/>
                    </a:lnTo>
                    <a:lnTo>
                      <a:pt x="259" y="606"/>
                    </a:lnTo>
                    <a:lnTo>
                      <a:pt x="261" y="601"/>
                    </a:lnTo>
                    <a:lnTo>
                      <a:pt x="259" y="595"/>
                    </a:lnTo>
                    <a:lnTo>
                      <a:pt x="258" y="589"/>
                    </a:lnTo>
                    <a:lnTo>
                      <a:pt x="255" y="584"/>
                    </a:lnTo>
                    <a:lnTo>
                      <a:pt x="253" y="580"/>
                    </a:lnTo>
                    <a:lnTo>
                      <a:pt x="247" y="576"/>
                    </a:lnTo>
                    <a:lnTo>
                      <a:pt x="241" y="572"/>
                    </a:lnTo>
                    <a:lnTo>
                      <a:pt x="234" y="570"/>
                    </a:lnTo>
                    <a:lnTo>
                      <a:pt x="227" y="568"/>
                    </a:lnTo>
                    <a:lnTo>
                      <a:pt x="219" y="568"/>
                    </a:lnTo>
                    <a:lnTo>
                      <a:pt x="215" y="568"/>
                    </a:lnTo>
                    <a:lnTo>
                      <a:pt x="203" y="568"/>
                    </a:lnTo>
                    <a:lnTo>
                      <a:pt x="0" y="568"/>
                    </a:lnTo>
                    <a:lnTo>
                      <a:pt x="0" y="551"/>
                    </a:lnTo>
                    <a:lnTo>
                      <a:pt x="203" y="551"/>
                    </a:lnTo>
                    <a:lnTo>
                      <a:pt x="215" y="551"/>
                    </a:lnTo>
                    <a:lnTo>
                      <a:pt x="220" y="551"/>
                    </a:lnTo>
                    <a:lnTo>
                      <a:pt x="229" y="553"/>
                    </a:lnTo>
                    <a:lnTo>
                      <a:pt x="238" y="554"/>
                    </a:lnTo>
                    <a:lnTo>
                      <a:pt x="251" y="559"/>
                    </a:lnTo>
                    <a:lnTo>
                      <a:pt x="264" y="568"/>
                    </a:lnTo>
                    <a:lnTo>
                      <a:pt x="274" y="584"/>
                    </a:lnTo>
                    <a:lnTo>
                      <a:pt x="276" y="601"/>
                    </a:lnTo>
                    <a:lnTo>
                      <a:pt x="275" y="614"/>
                    </a:lnTo>
                    <a:lnTo>
                      <a:pt x="270" y="626"/>
                    </a:lnTo>
                    <a:lnTo>
                      <a:pt x="270" y="626"/>
                    </a:lnTo>
                    <a:lnTo>
                      <a:pt x="264" y="639"/>
                    </a:lnTo>
                    <a:lnTo>
                      <a:pt x="258" y="655"/>
                    </a:lnTo>
                    <a:lnTo>
                      <a:pt x="254" y="669"/>
                    </a:lnTo>
                    <a:lnTo>
                      <a:pt x="253" y="673"/>
                    </a:lnTo>
                    <a:lnTo>
                      <a:pt x="251" y="677"/>
                    </a:lnTo>
                    <a:lnTo>
                      <a:pt x="251" y="680"/>
                    </a:lnTo>
                    <a:lnTo>
                      <a:pt x="254" y="694"/>
                    </a:lnTo>
                    <a:lnTo>
                      <a:pt x="261" y="706"/>
                    </a:lnTo>
                    <a:lnTo>
                      <a:pt x="270" y="716"/>
                    </a:lnTo>
                    <a:lnTo>
                      <a:pt x="281" y="726"/>
                    </a:lnTo>
                    <a:lnTo>
                      <a:pt x="297" y="731"/>
                    </a:lnTo>
                    <a:lnTo>
                      <a:pt x="313" y="732"/>
                    </a:lnTo>
                    <a:lnTo>
                      <a:pt x="330" y="731"/>
                    </a:lnTo>
                    <a:lnTo>
                      <a:pt x="344" y="726"/>
                    </a:lnTo>
                    <a:lnTo>
                      <a:pt x="357" y="716"/>
                    </a:lnTo>
                    <a:lnTo>
                      <a:pt x="367" y="706"/>
                    </a:lnTo>
                    <a:lnTo>
                      <a:pt x="372" y="694"/>
                    </a:lnTo>
                    <a:lnTo>
                      <a:pt x="374" y="680"/>
                    </a:lnTo>
                    <a:lnTo>
                      <a:pt x="374" y="677"/>
                    </a:lnTo>
                    <a:lnTo>
                      <a:pt x="373" y="673"/>
                    </a:lnTo>
                    <a:lnTo>
                      <a:pt x="373" y="669"/>
                    </a:lnTo>
                    <a:lnTo>
                      <a:pt x="371" y="663"/>
                    </a:lnTo>
                    <a:lnTo>
                      <a:pt x="368" y="655"/>
                    </a:lnTo>
                    <a:lnTo>
                      <a:pt x="363" y="639"/>
                    </a:lnTo>
                    <a:lnTo>
                      <a:pt x="356" y="626"/>
                    </a:lnTo>
                    <a:lnTo>
                      <a:pt x="351" y="614"/>
                    </a:lnTo>
                    <a:lnTo>
                      <a:pt x="350" y="601"/>
                    </a:lnTo>
                    <a:lnTo>
                      <a:pt x="351" y="588"/>
                    </a:lnTo>
                    <a:lnTo>
                      <a:pt x="356" y="576"/>
                    </a:lnTo>
                    <a:lnTo>
                      <a:pt x="364" y="567"/>
                    </a:lnTo>
                    <a:lnTo>
                      <a:pt x="381" y="557"/>
                    </a:lnTo>
                    <a:lnTo>
                      <a:pt x="402" y="551"/>
                    </a:lnTo>
                    <a:lnTo>
                      <a:pt x="402" y="551"/>
                    </a:lnTo>
                    <a:lnTo>
                      <a:pt x="402" y="551"/>
                    </a:lnTo>
                    <a:lnTo>
                      <a:pt x="403" y="551"/>
                    </a:lnTo>
                    <a:lnTo>
                      <a:pt x="403" y="551"/>
                    </a:lnTo>
                    <a:lnTo>
                      <a:pt x="407" y="551"/>
                    </a:lnTo>
                    <a:lnTo>
                      <a:pt x="617" y="551"/>
                    </a:lnTo>
                    <a:lnTo>
                      <a:pt x="617" y="516"/>
                    </a:lnTo>
                    <a:lnTo>
                      <a:pt x="617" y="325"/>
                    </a:lnTo>
                    <a:lnTo>
                      <a:pt x="617" y="322"/>
                    </a:lnTo>
                    <a:lnTo>
                      <a:pt x="617" y="320"/>
                    </a:lnTo>
                    <a:lnTo>
                      <a:pt x="617" y="320"/>
                    </a:lnTo>
                    <a:lnTo>
                      <a:pt x="615" y="316"/>
                    </a:lnTo>
                    <a:lnTo>
                      <a:pt x="614" y="312"/>
                    </a:lnTo>
                    <a:lnTo>
                      <a:pt x="613" y="311"/>
                    </a:lnTo>
                    <a:lnTo>
                      <a:pt x="611" y="309"/>
                    </a:lnTo>
                    <a:lnTo>
                      <a:pt x="611" y="309"/>
                    </a:lnTo>
                    <a:lnTo>
                      <a:pt x="610" y="308"/>
                    </a:lnTo>
                    <a:lnTo>
                      <a:pt x="607" y="308"/>
                    </a:lnTo>
                    <a:lnTo>
                      <a:pt x="605" y="308"/>
                    </a:lnTo>
                    <a:lnTo>
                      <a:pt x="602" y="309"/>
                    </a:lnTo>
                    <a:lnTo>
                      <a:pt x="600" y="311"/>
                    </a:lnTo>
                    <a:lnTo>
                      <a:pt x="600" y="311"/>
                    </a:lnTo>
                    <a:lnTo>
                      <a:pt x="596" y="313"/>
                    </a:lnTo>
                    <a:lnTo>
                      <a:pt x="587" y="316"/>
                    </a:lnTo>
                    <a:lnTo>
                      <a:pt x="576" y="321"/>
                    </a:lnTo>
                    <a:lnTo>
                      <a:pt x="563" y="325"/>
                    </a:lnTo>
                    <a:lnTo>
                      <a:pt x="550" y="330"/>
                    </a:lnTo>
                    <a:lnTo>
                      <a:pt x="539" y="331"/>
                    </a:lnTo>
                    <a:lnTo>
                      <a:pt x="529" y="333"/>
                    </a:lnTo>
                    <a:lnTo>
                      <a:pt x="504" y="329"/>
                    </a:lnTo>
                    <a:lnTo>
                      <a:pt x="482" y="318"/>
                    </a:lnTo>
                    <a:lnTo>
                      <a:pt x="463" y="303"/>
                    </a:lnTo>
                    <a:lnTo>
                      <a:pt x="449" y="283"/>
                    </a:lnTo>
                    <a:lnTo>
                      <a:pt x="440" y="258"/>
                    </a:lnTo>
                    <a:lnTo>
                      <a:pt x="436" y="232"/>
                    </a:lnTo>
                    <a:lnTo>
                      <a:pt x="440" y="205"/>
                    </a:lnTo>
                    <a:lnTo>
                      <a:pt x="449" y="181"/>
                    </a:lnTo>
                    <a:lnTo>
                      <a:pt x="463" y="160"/>
                    </a:lnTo>
                    <a:lnTo>
                      <a:pt x="482" y="144"/>
                    </a:lnTo>
                    <a:lnTo>
                      <a:pt x="504" y="134"/>
                    </a:lnTo>
                    <a:lnTo>
                      <a:pt x="529" y="131"/>
                    </a:lnTo>
                    <a:lnTo>
                      <a:pt x="539" y="131"/>
                    </a:lnTo>
                    <a:lnTo>
                      <a:pt x="550" y="134"/>
                    </a:lnTo>
                    <a:lnTo>
                      <a:pt x="572" y="142"/>
                    </a:lnTo>
                    <a:lnTo>
                      <a:pt x="585" y="147"/>
                    </a:lnTo>
                    <a:lnTo>
                      <a:pt x="594" y="151"/>
                    </a:lnTo>
                    <a:lnTo>
                      <a:pt x="600" y="153"/>
                    </a:lnTo>
                    <a:lnTo>
                      <a:pt x="605" y="155"/>
                    </a:lnTo>
                    <a:lnTo>
                      <a:pt x="607" y="155"/>
                    </a:lnTo>
                    <a:lnTo>
                      <a:pt x="610" y="155"/>
                    </a:lnTo>
                    <a:lnTo>
                      <a:pt x="611" y="155"/>
                    </a:lnTo>
                    <a:lnTo>
                      <a:pt x="613" y="153"/>
                    </a:lnTo>
                    <a:lnTo>
                      <a:pt x="614" y="151"/>
                    </a:lnTo>
                    <a:lnTo>
                      <a:pt x="615" y="147"/>
                    </a:lnTo>
                    <a:lnTo>
                      <a:pt x="617" y="143"/>
                    </a:lnTo>
                    <a:lnTo>
                      <a:pt x="617" y="143"/>
                    </a:lnTo>
                    <a:lnTo>
                      <a:pt x="617" y="142"/>
                    </a:lnTo>
                    <a:lnTo>
                      <a:pt x="617" y="136"/>
                    </a:lnTo>
                    <a:lnTo>
                      <a:pt x="617" y="9"/>
                    </a:lnTo>
                    <a:lnTo>
                      <a:pt x="6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Freeform 2245"/>
              <p:cNvSpPr>
                <a:spLocks/>
              </p:cNvSpPr>
              <p:nvPr/>
            </p:nvSpPr>
            <p:spPr bwMode="auto">
              <a:xfrm>
                <a:off x="4549775" y="4445000"/>
                <a:ext cx="1003300" cy="1316038"/>
              </a:xfrm>
              <a:custGeom>
                <a:avLst/>
                <a:gdLst>
                  <a:gd name="T0" fmla="*/ 368 w 632"/>
                  <a:gd name="T1" fmla="*/ 22 h 829"/>
                  <a:gd name="T2" fmla="*/ 390 w 632"/>
                  <a:gd name="T3" fmla="*/ 81 h 829"/>
                  <a:gd name="T4" fmla="*/ 377 w 632"/>
                  <a:gd name="T5" fmla="*/ 121 h 829"/>
                  <a:gd name="T6" fmla="*/ 365 w 632"/>
                  <a:gd name="T7" fmla="*/ 153 h 829"/>
                  <a:gd name="T8" fmla="*/ 373 w 632"/>
                  <a:gd name="T9" fmla="*/ 173 h 829"/>
                  <a:gd name="T10" fmla="*/ 422 w 632"/>
                  <a:gd name="T11" fmla="*/ 186 h 829"/>
                  <a:gd name="T12" fmla="*/ 597 w 632"/>
                  <a:gd name="T13" fmla="*/ 186 h 829"/>
                  <a:gd name="T14" fmla="*/ 615 w 632"/>
                  <a:gd name="T15" fmla="*/ 186 h 829"/>
                  <a:gd name="T16" fmla="*/ 624 w 632"/>
                  <a:gd name="T17" fmla="*/ 186 h 829"/>
                  <a:gd name="T18" fmla="*/ 627 w 632"/>
                  <a:gd name="T19" fmla="*/ 186 h 829"/>
                  <a:gd name="T20" fmla="*/ 632 w 632"/>
                  <a:gd name="T21" fmla="*/ 190 h 829"/>
                  <a:gd name="T22" fmla="*/ 632 w 632"/>
                  <a:gd name="T23" fmla="*/ 206 h 829"/>
                  <a:gd name="T24" fmla="*/ 632 w 632"/>
                  <a:gd name="T25" fmla="*/ 225 h 829"/>
                  <a:gd name="T26" fmla="*/ 632 w 632"/>
                  <a:gd name="T27" fmla="*/ 435 h 829"/>
                  <a:gd name="T28" fmla="*/ 628 w 632"/>
                  <a:gd name="T29" fmla="*/ 449 h 829"/>
                  <a:gd name="T30" fmla="*/ 614 w 632"/>
                  <a:gd name="T31" fmla="*/ 461 h 829"/>
                  <a:gd name="T32" fmla="*/ 593 w 632"/>
                  <a:gd name="T33" fmla="*/ 458 h 829"/>
                  <a:gd name="T34" fmla="*/ 571 w 632"/>
                  <a:gd name="T35" fmla="*/ 448 h 829"/>
                  <a:gd name="T36" fmla="*/ 534 w 632"/>
                  <a:gd name="T37" fmla="*/ 437 h 829"/>
                  <a:gd name="T38" fmla="*/ 475 w 632"/>
                  <a:gd name="T39" fmla="*/ 462 h 829"/>
                  <a:gd name="T40" fmla="*/ 456 w 632"/>
                  <a:gd name="T41" fmla="*/ 545 h 829"/>
                  <a:gd name="T42" fmla="*/ 508 w 632"/>
                  <a:gd name="T43" fmla="*/ 604 h 829"/>
                  <a:gd name="T44" fmla="*/ 546 w 632"/>
                  <a:gd name="T45" fmla="*/ 604 h 829"/>
                  <a:gd name="T46" fmla="*/ 588 w 632"/>
                  <a:gd name="T47" fmla="*/ 589 h 829"/>
                  <a:gd name="T48" fmla="*/ 614 w 632"/>
                  <a:gd name="T49" fmla="*/ 583 h 829"/>
                  <a:gd name="T50" fmla="*/ 628 w 632"/>
                  <a:gd name="T51" fmla="*/ 596 h 829"/>
                  <a:gd name="T52" fmla="*/ 632 w 632"/>
                  <a:gd name="T53" fmla="*/ 611 h 829"/>
                  <a:gd name="T54" fmla="*/ 617 w 632"/>
                  <a:gd name="T55" fmla="*/ 829 h 829"/>
                  <a:gd name="T56" fmla="*/ 617 w 632"/>
                  <a:gd name="T57" fmla="*/ 611 h 829"/>
                  <a:gd name="T58" fmla="*/ 611 w 632"/>
                  <a:gd name="T59" fmla="*/ 600 h 829"/>
                  <a:gd name="T60" fmla="*/ 600 w 632"/>
                  <a:gd name="T61" fmla="*/ 601 h 829"/>
                  <a:gd name="T62" fmla="*/ 563 w 632"/>
                  <a:gd name="T63" fmla="*/ 615 h 829"/>
                  <a:gd name="T64" fmla="*/ 504 w 632"/>
                  <a:gd name="T65" fmla="*/ 619 h 829"/>
                  <a:gd name="T66" fmla="*/ 440 w 632"/>
                  <a:gd name="T67" fmla="*/ 549 h 829"/>
                  <a:gd name="T68" fmla="*/ 463 w 632"/>
                  <a:gd name="T69" fmla="*/ 450 h 829"/>
                  <a:gd name="T70" fmla="*/ 539 w 632"/>
                  <a:gd name="T71" fmla="*/ 422 h 829"/>
                  <a:gd name="T72" fmla="*/ 594 w 632"/>
                  <a:gd name="T73" fmla="*/ 441 h 829"/>
                  <a:gd name="T74" fmla="*/ 602 w 632"/>
                  <a:gd name="T75" fmla="*/ 445 h 829"/>
                  <a:gd name="T76" fmla="*/ 611 w 632"/>
                  <a:gd name="T77" fmla="*/ 445 h 829"/>
                  <a:gd name="T78" fmla="*/ 617 w 632"/>
                  <a:gd name="T79" fmla="*/ 433 h 829"/>
                  <a:gd name="T80" fmla="*/ 617 w 632"/>
                  <a:gd name="T81" fmla="*/ 225 h 829"/>
                  <a:gd name="T82" fmla="*/ 605 w 632"/>
                  <a:gd name="T83" fmla="*/ 202 h 829"/>
                  <a:gd name="T84" fmla="*/ 593 w 632"/>
                  <a:gd name="T85" fmla="*/ 202 h 829"/>
                  <a:gd name="T86" fmla="*/ 393 w 632"/>
                  <a:gd name="T87" fmla="*/ 200 h 829"/>
                  <a:gd name="T88" fmla="*/ 351 w 632"/>
                  <a:gd name="T89" fmla="*/ 165 h 829"/>
                  <a:gd name="T90" fmla="*/ 363 w 632"/>
                  <a:gd name="T91" fmla="*/ 114 h 829"/>
                  <a:gd name="T92" fmla="*/ 374 w 632"/>
                  <a:gd name="T93" fmla="*/ 76 h 829"/>
                  <a:gd name="T94" fmla="*/ 356 w 632"/>
                  <a:gd name="T95" fmla="*/ 34 h 829"/>
                  <a:gd name="T96" fmla="*/ 297 w 632"/>
                  <a:gd name="T97" fmla="*/ 18 h 829"/>
                  <a:gd name="T98" fmla="*/ 254 w 632"/>
                  <a:gd name="T99" fmla="*/ 60 h 829"/>
                  <a:gd name="T100" fmla="*/ 254 w 632"/>
                  <a:gd name="T101" fmla="*/ 84 h 829"/>
                  <a:gd name="T102" fmla="*/ 270 w 632"/>
                  <a:gd name="T103" fmla="*/ 127 h 829"/>
                  <a:gd name="T104" fmla="*/ 268 w 632"/>
                  <a:gd name="T105" fmla="*/ 181 h 829"/>
                  <a:gd name="T106" fmla="*/ 230 w 632"/>
                  <a:gd name="T107" fmla="*/ 202 h 829"/>
                  <a:gd name="T108" fmla="*/ 219 w 632"/>
                  <a:gd name="T109" fmla="*/ 186 h 829"/>
                  <a:gd name="T110" fmla="*/ 245 w 632"/>
                  <a:gd name="T111" fmla="*/ 179 h 829"/>
                  <a:gd name="T112" fmla="*/ 259 w 632"/>
                  <a:gd name="T113" fmla="*/ 160 h 829"/>
                  <a:gd name="T114" fmla="*/ 255 w 632"/>
                  <a:gd name="T115" fmla="*/ 135 h 829"/>
                  <a:gd name="T116" fmla="*/ 236 w 632"/>
                  <a:gd name="T117" fmla="*/ 81 h 829"/>
                  <a:gd name="T118" fmla="*/ 258 w 632"/>
                  <a:gd name="T119" fmla="*/ 22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2" h="829">
                    <a:moveTo>
                      <a:pt x="313" y="0"/>
                    </a:moveTo>
                    <a:lnTo>
                      <a:pt x="334" y="3"/>
                    </a:lnTo>
                    <a:lnTo>
                      <a:pt x="352" y="11"/>
                    </a:lnTo>
                    <a:lnTo>
                      <a:pt x="368" y="22"/>
                    </a:lnTo>
                    <a:lnTo>
                      <a:pt x="380" y="38"/>
                    </a:lnTo>
                    <a:lnTo>
                      <a:pt x="388" y="55"/>
                    </a:lnTo>
                    <a:lnTo>
                      <a:pt x="390" y="73"/>
                    </a:lnTo>
                    <a:lnTo>
                      <a:pt x="390" y="81"/>
                    </a:lnTo>
                    <a:lnTo>
                      <a:pt x="389" y="88"/>
                    </a:lnTo>
                    <a:lnTo>
                      <a:pt x="386" y="96"/>
                    </a:lnTo>
                    <a:lnTo>
                      <a:pt x="384" y="105"/>
                    </a:lnTo>
                    <a:lnTo>
                      <a:pt x="377" y="121"/>
                    </a:lnTo>
                    <a:lnTo>
                      <a:pt x="371" y="135"/>
                    </a:lnTo>
                    <a:lnTo>
                      <a:pt x="368" y="142"/>
                    </a:lnTo>
                    <a:lnTo>
                      <a:pt x="367" y="147"/>
                    </a:lnTo>
                    <a:lnTo>
                      <a:pt x="365" y="153"/>
                    </a:lnTo>
                    <a:lnTo>
                      <a:pt x="367" y="159"/>
                    </a:lnTo>
                    <a:lnTo>
                      <a:pt x="368" y="164"/>
                    </a:lnTo>
                    <a:lnTo>
                      <a:pt x="369" y="168"/>
                    </a:lnTo>
                    <a:lnTo>
                      <a:pt x="373" y="173"/>
                    </a:lnTo>
                    <a:lnTo>
                      <a:pt x="378" y="177"/>
                    </a:lnTo>
                    <a:lnTo>
                      <a:pt x="393" y="183"/>
                    </a:lnTo>
                    <a:lnTo>
                      <a:pt x="408" y="186"/>
                    </a:lnTo>
                    <a:lnTo>
                      <a:pt x="422" y="186"/>
                    </a:lnTo>
                    <a:lnTo>
                      <a:pt x="446" y="186"/>
                    </a:lnTo>
                    <a:lnTo>
                      <a:pt x="593" y="186"/>
                    </a:lnTo>
                    <a:lnTo>
                      <a:pt x="594" y="186"/>
                    </a:lnTo>
                    <a:lnTo>
                      <a:pt x="597" y="186"/>
                    </a:lnTo>
                    <a:lnTo>
                      <a:pt x="601" y="186"/>
                    </a:lnTo>
                    <a:lnTo>
                      <a:pt x="605" y="186"/>
                    </a:lnTo>
                    <a:lnTo>
                      <a:pt x="610" y="186"/>
                    </a:lnTo>
                    <a:lnTo>
                      <a:pt x="615" y="186"/>
                    </a:lnTo>
                    <a:lnTo>
                      <a:pt x="619" y="186"/>
                    </a:lnTo>
                    <a:lnTo>
                      <a:pt x="623" y="186"/>
                    </a:lnTo>
                    <a:lnTo>
                      <a:pt x="624" y="186"/>
                    </a:lnTo>
                    <a:lnTo>
                      <a:pt x="624" y="186"/>
                    </a:lnTo>
                    <a:lnTo>
                      <a:pt x="624" y="186"/>
                    </a:lnTo>
                    <a:lnTo>
                      <a:pt x="626" y="186"/>
                    </a:lnTo>
                    <a:lnTo>
                      <a:pt x="626" y="186"/>
                    </a:lnTo>
                    <a:lnTo>
                      <a:pt x="627" y="186"/>
                    </a:lnTo>
                    <a:lnTo>
                      <a:pt x="627" y="186"/>
                    </a:lnTo>
                    <a:lnTo>
                      <a:pt x="628" y="187"/>
                    </a:lnTo>
                    <a:lnTo>
                      <a:pt x="630" y="189"/>
                    </a:lnTo>
                    <a:lnTo>
                      <a:pt x="632" y="190"/>
                    </a:lnTo>
                    <a:lnTo>
                      <a:pt x="632" y="193"/>
                    </a:lnTo>
                    <a:lnTo>
                      <a:pt x="632" y="194"/>
                    </a:lnTo>
                    <a:lnTo>
                      <a:pt x="632" y="198"/>
                    </a:lnTo>
                    <a:lnTo>
                      <a:pt x="632" y="206"/>
                    </a:lnTo>
                    <a:lnTo>
                      <a:pt x="632" y="215"/>
                    </a:lnTo>
                    <a:lnTo>
                      <a:pt x="632" y="223"/>
                    </a:lnTo>
                    <a:lnTo>
                      <a:pt x="632" y="225"/>
                    </a:lnTo>
                    <a:lnTo>
                      <a:pt x="632" y="225"/>
                    </a:lnTo>
                    <a:lnTo>
                      <a:pt x="632" y="237"/>
                    </a:lnTo>
                    <a:lnTo>
                      <a:pt x="632" y="428"/>
                    </a:lnTo>
                    <a:lnTo>
                      <a:pt x="632" y="432"/>
                    </a:lnTo>
                    <a:lnTo>
                      <a:pt x="632" y="435"/>
                    </a:lnTo>
                    <a:lnTo>
                      <a:pt x="632" y="435"/>
                    </a:lnTo>
                    <a:lnTo>
                      <a:pt x="632" y="436"/>
                    </a:lnTo>
                    <a:lnTo>
                      <a:pt x="631" y="443"/>
                    </a:lnTo>
                    <a:lnTo>
                      <a:pt x="628" y="449"/>
                    </a:lnTo>
                    <a:lnTo>
                      <a:pt x="626" y="453"/>
                    </a:lnTo>
                    <a:lnTo>
                      <a:pt x="623" y="457"/>
                    </a:lnTo>
                    <a:lnTo>
                      <a:pt x="619" y="460"/>
                    </a:lnTo>
                    <a:lnTo>
                      <a:pt x="614" y="461"/>
                    </a:lnTo>
                    <a:lnTo>
                      <a:pt x="607" y="462"/>
                    </a:lnTo>
                    <a:lnTo>
                      <a:pt x="602" y="461"/>
                    </a:lnTo>
                    <a:lnTo>
                      <a:pt x="597" y="460"/>
                    </a:lnTo>
                    <a:lnTo>
                      <a:pt x="593" y="458"/>
                    </a:lnTo>
                    <a:lnTo>
                      <a:pt x="593" y="458"/>
                    </a:lnTo>
                    <a:lnTo>
                      <a:pt x="588" y="456"/>
                    </a:lnTo>
                    <a:lnTo>
                      <a:pt x="581" y="453"/>
                    </a:lnTo>
                    <a:lnTo>
                      <a:pt x="571" y="448"/>
                    </a:lnTo>
                    <a:lnTo>
                      <a:pt x="559" y="444"/>
                    </a:lnTo>
                    <a:lnTo>
                      <a:pt x="546" y="440"/>
                    </a:lnTo>
                    <a:lnTo>
                      <a:pt x="539" y="439"/>
                    </a:lnTo>
                    <a:lnTo>
                      <a:pt x="534" y="437"/>
                    </a:lnTo>
                    <a:lnTo>
                      <a:pt x="529" y="437"/>
                    </a:lnTo>
                    <a:lnTo>
                      <a:pt x="508" y="440"/>
                    </a:lnTo>
                    <a:lnTo>
                      <a:pt x="491" y="449"/>
                    </a:lnTo>
                    <a:lnTo>
                      <a:pt x="475" y="462"/>
                    </a:lnTo>
                    <a:lnTo>
                      <a:pt x="463" y="479"/>
                    </a:lnTo>
                    <a:lnTo>
                      <a:pt x="456" y="499"/>
                    </a:lnTo>
                    <a:lnTo>
                      <a:pt x="453" y="522"/>
                    </a:lnTo>
                    <a:lnTo>
                      <a:pt x="456" y="545"/>
                    </a:lnTo>
                    <a:lnTo>
                      <a:pt x="463" y="566"/>
                    </a:lnTo>
                    <a:lnTo>
                      <a:pt x="475" y="583"/>
                    </a:lnTo>
                    <a:lnTo>
                      <a:pt x="491" y="596"/>
                    </a:lnTo>
                    <a:lnTo>
                      <a:pt x="508" y="604"/>
                    </a:lnTo>
                    <a:lnTo>
                      <a:pt x="529" y="608"/>
                    </a:lnTo>
                    <a:lnTo>
                      <a:pt x="534" y="606"/>
                    </a:lnTo>
                    <a:lnTo>
                      <a:pt x="539" y="606"/>
                    </a:lnTo>
                    <a:lnTo>
                      <a:pt x="546" y="604"/>
                    </a:lnTo>
                    <a:lnTo>
                      <a:pt x="556" y="601"/>
                    </a:lnTo>
                    <a:lnTo>
                      <a:pt x="567" y="597"/>
                    </a:lnTo>
                    <a:lnTo>
                      <a:pt x="579" y="593"/>
                    </a:lnTo>
                    <a:lnTo>
                      <a:pt x="588" y="589"/>
                    </a:lnTo>
                    <a:lnTo>
                      <a:pt x="593" y="587"/>
                    </a:lnTo>
                    <a:lnTo>
                      <a:pt x="600" y="584"/>
                    </a:lnTo>
                    <a:lnTo>
                      <a:pt x="607" y="583"/>
                    </a:lnTo>
                    <a:lnTo>
                      <a:pt x="614" y="583"/>
                    </a:lnTo>
                    <a:lnTo>
                      <a:pt x="619" y="585"/>
                    </a:lnTo>
                    <a:lnTo>
                      <a:pt x="623" y="588"/>
                    </a:lnTo>
                    <a:lnTo>
                      <a:pt x="626" y="592"/>
                    </a:lnTo>
                    <a:lnTo>
                      <a:pt x="628" y="596"/>
                    </a:lnTo>
                    <a:lnTo>
                      <a:pt x="631" y="602"/>
                    </a:lnTo>
                    <a:lnTo>
                      <a:pt x="632" y="610"/>
                    </a:lnTo>
                    <a:lnTo>
                      <a:pt x="632" y="611"/>
                    </a:lnTo>
                    <a:lnTo>
                      <a:pt x="632" y="611"/>
                    </a:lnTo>
                    <a:lnTo>
                      <a:pt x="632" y="613"/>
                    </a:lnTo>
                    <a:lnTo>
                      <a:pt x="632" y="618"/>
                    </a:lnTo>
                    <a:lnTo>
                      <a:pt x="632" y="829"/>
                    </a:lnTo>
                    <a:lnTo>
                      <a:pt x="617" y="829"/>
                    </a:lnTo>
                    <a:lnTo>
                      <a:pt x="617" y="617"/>
                    </a:lnTo>
                    <a:lnTo>
                      <a:pt x="617" y="613"/>
                    </a:lnTo>
                    <a:lnTo>
                      <a:pt x="617" y="611"/>
                    </a:lnTo>
                    <a:lnTo>
                      <a:pt x="617" y="611"/>
                    </a:lnTo>
                    <a:lnTo>
                      <a:pt x="615" y="608"/>
                    </a:lnTo>
                    <a:lnTo>
                      <a:pt x="614" y="604"/>
                    </a:lnTo>
                    <a:lnTo>
                      <a:pt x="613" y="601"/>
                    </a:lnTo>
                    <a:lnTo>
                      <a:pt x="611" y="600"/>
                    </a:lnTo>
                    <a:lnTo>
                      <a:pt x="610" y="598"/>
                    </a:lnTo>
                    <a:lnTo>
                      <a:pt x="607" y="598"/>
                    </a:lnTo>
                    <a:lnTo>
                      <a:pt x="605" y="600"/>
                    </a:lnTo>
                    <a:lnTo>
                      <a:pt x="600" y="601"/>
                    </a:lnTo>
                    <a:lnTo>
                      <a:pt x="596" y="604"/>
                    </a:lnTo>
                    <a:lnTo>
                      <a:pt x="587" y="606"/>
                    </a:lnTo>
                    <a:lnTo>
                      <a:pt x="576" y="611"/>
                    </a:lnTo>
                    <a:lnTo>
                      <a:pt x="563" y="615"/>
                    </a:lnTo>
                    <a:lnTo>
                      <a:pt x="550" y="619"/>
                    </a:lnTo>
                    <a:lnTo>
                      <a:pt x="539" y="622"/>
                    </a:lnTo>
                    <a:lnTo>
                      <a:pt x="529" y="623"/>
                    </a:lnTo>
                    <a:lnTo>
                      <a:pt x="504" y="619"/>
                    </a:lnTo>
                    <a:lnTo>
                      <a:pt x="482" y="609"/>
                    </a:lnTo>
                    <a:lnTo>
                      <a:pt x="463" y="593"/>
                    </a:lnTo>
                    <a:lnTo>
                      <a:pt x="449" y="574"/>
                    </a:lnTo>
                    <a:lnTo>
                      <a:pt x="440" y="549"/>
                    </a:lnTo>
                    <a:lnTo>
                      <a:pt x="436" y="522"/>
                    </a:lnTo>
                    <a:lnTo>
                      <a:pt x="440" y="495"/>
                    </a:lnTo>
                    <a:lnTo>
                      <a:pt x="449" y="471"/>
                    </a:lnTo>
                    <a:lnTo>
                      <a:pt x="463" y="450"/>
                    </a:lnTo>
                    <a:lnTo>
                      <a:pt x="482" y="435"/>
                    </a:lnTo>
                    <a:lnTo>
                      <a:pt x="504" y="424"/>
                    </a:lnTo>
                    <a:lnTo>
                      <a:pt x="529" y="422"/>
                    </a:lnTo>
                    <a:lnTo>
                      <a:pt x="539" y="422"/>
                    </a:lnTo>
                    <a:lnTo>
                      <a:pt x="550" y="424"/>
                    </a:lnTo>
                    <a:lnTo>
                      <a:pt x="572" y="432"/>
                    </a:lnTo>
                    <a:lnTo>
                      <a:pt x="585" y="437"/>
                    </a:lnTo>
                    <a:lnTo>
                      <a:pt x="594" y="441"/>
                    </a:lnTo>
                    <a:lnTo>
                      <a:pt x="600" y="444"/>
                    </a:lnTo>
                    <a:lnTo>
                      <a:pt x="600" y="444"/>
                    </a:lnTo>
                    <a:lnTo>
                      <a:pt x="600" y="444"/>
                    </a:lnTo>
                    <a:lnTo>
                      <a:pt x="602" y="445"/>
                    </a:lnTo>
                    <a:lnTo>
                      <a:pt x="605" y="445"/>
                    </a:lnTo>
                    <a:lnTo>
                      <a:pt x="607" y="445"/>
                    </a:lnTo>
                    <a:lnTo>
                      <a:pt x="610" y="445"/>
                    </a:lnTo>
                    <a:lnTo>
                      <a:pt x="611" y="445"/>
                    </a:lnTo>
                    <a:lnTo>
                      <a:pt x="613" y="444"/>
                    </a:lnTo>
                    <a:lnTo>
                      <a:pt x="614" y="441"/>
                    </a:lnTo>
                    <a:lnTo>
                      <a:pt x="615" y="439"/>
                    </a:lnTo>
                    <a:lnTo>
                      <a:pt x="617" y="433"/>
                    </a:lnTo>
                    <a:lnTo>
                      <a:pt x="617" y="432"/>
                    </a:lnTo>
                    <a:lnTo>
                      <a:pt x="617" y="428"/>
                    </a:lnTo>
                    <a:lnTo>
                      <a:pt x="617" y="237"/>
                    </a:lnTo>
                    <a:lnTo>
                      <a:pt x="617" y="225"/>
                    </a:lnTo>
                    <a:lnTo>
                      <a:pt x="617" y="202"/>
                    </a:lnTo>
                    <a:lnTo>
                      <a:pt x="615" y="202"/>
                    </a:lnTo>
                    <a:lnTo>
                      <a:pt x="610" y="202"/>
                    </a:lnTo>
                    <a:lnTo>
                      <a:pt x="605" y="202"/>
                    </a:lnTo>
                    <a:lnTo>
                      <a:pt x="601" y="202"/>
                    </a:lnTo>
                    <a:lnTo>
                      <a:pt x="597" y="202"/>
                    </a:lnTo>
                    <a:lnTo>
                      <a:pt x="594" y="202"/>
                    </a:lnTo>
                    <a:lnTo>
                      <a:pt x="593" y="202"/>
                    </a:lnTo>
                    <a:lnTo>
                      <a:pt x="446" y="202"/>
                    </a:lnTo>
                    <a:lnTo>
                      <a:pt x="422" y="202"/>
                    </a:lnTo>
                    <a:lnTo>
                      <a:pt x="408" y="202"/>
                    </a:lnTo>
                    <a:lnTo>
                      <a:pt x="393" y="200"/>
                    </a:lnTo>
                    <a:lnTo>
                      <a:pt x="378" y="195"/>
                    </a:lnTo>
                    <a:lnTo>
                      <a:pt x="365" y="187"/>
                    </a:lnTo>
                    <a:lnTo>
                      <a:pt x="355" y="176"/>
                    </a:lnTo>
                    <a:lnTo>
                      <a:pt x="351" y="165"/>
                    </a:lnTo>
                    <a:lnTo>
                      <a:pt x="350" y="153"/>
                    </a:lnTo>
                    <a:lnTo>
                      <a:pt x="351" y="140"/>
                    </a:lnTo>
                    <a:lnTo>
                      <a:pt x="356" y="127"/>
                    </a:lnTo>
                    <a:lnTo>
                      <a:pt x="363" y="114"/>
                    </a:lnTo>
                    <a:lnTo>
                      <a:pt x="368" y="100"/>
                    </a:lnTo>
                    <a:lnTo>
                      <a:pt x="373" y="84"/>
                    </a:lnTo>
                    <a:lnTo>
                      <a:pt x="373" y="80"/>
                    </a:lnTo>
                    <a:lnTo>
                      <a:pt x="374" y="76"/>
                    </a:lnTo>
                    <a:lnTo>
                      <a:pt x="374" y="73"/>
                    </a:lnTo>
                    <a:lnTo>
                      <a:pt x="372" y="60"/>
                    </a:lnTo>
                    <a:lnTo>
                      <a:pt x="367" y="46"/>
                    </a:lnTo>
                    <a:lnTo>
                      <a:pt x="356" y="34"/>
                    </a:lnTo>
                    <a:lnTo>
                      <a:pt x="344" y="25"/>
                    </a:lnTo>
                    <a:lnTo>
                      <a:pt x="330" y="18"/>
                    </a:lnTo>
                    <a:lnTo>
                      <a:pt x="313" y="16"/>
                    </a:lnTo>
                    <a:lnTo>
                      <a:pt x="297" y="18"/>
                    </a:lnTo>
                    <a:lnTo>
                      <a:pt x="283" y="25"/>
                    </a:lnTo>
                    <a:lnTo>
                      <a:pt x="270" y="34"/>
                    </a:lnTo>
                    <a:lnTo>
                      <a:pt x="261" y="46"/>
                    </a:lnTo>
                    <a:lnTo>
                      <a:pt x="254" y="60"/>
                    </a:lnTo>
                    <a:lnTo>
                      <a:pt x="251" y="73"/>
                    </a:lnTo>
                    <a:lnTo>
                      <a:pt x="251" y="76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5" y="92"/>
                    </a:lnTo>
                    <a:lnTo>
                      <a:pt x="258" y="100"/>
                    </a:lnTo>
                    <a:lnTo>
                      <a:pt x="264" y="114"/>
                    </a:lnTo>
                    <a:lnTo>
                      <a:pt x="270" y="127"/>
                    </a:lnTo>
                    <a:lnTo>
                      <a:pt x="275" y="140"/>
                    </a:lnTo>
                    <a:lnTo>
                      <a:pt x="276" y="153"/>
                    </a:lnTo>
                    <a:lnTo>
                      <a:pt x="275" y="168"/>
                    </a:lnTo>
                    <a:lnTo>
                      <a:pt x="268" y="181"/>
                    </a:lnTo>
                    <a:lnTo>
                      <a:pt x="257" y="191"/>
                    </a:lnTo>
                    <a:lnTo>
                      <a:pt x="245" y="198"/>
                    </a:lnTo>
                    <a:lnTo>
                      <a:pt x="237" y="200"/>
                    </a:lnTo>
                    <a:lnTo>
                      <a:pt x="230" y="202"/>
                    </a:lnTo>
                    <a:lnTo>
                      <a:pt x="219" y="202"/>
                    </a:lnTo>
                    <a:lnTo>
                      <a:pt x="0" y="202"/>
                    </a:lnTo>
                    <a:lnTo>
                      <a:pt x="0" y="186"/>
                    </a:lnTo>
                    <a:lnTo>
                      <a:pt x="219" y="186"/>
                    </a:lnTo>
                    <a:lnTo>
                      <a:pt x="228" y="185"/>
                    </a:lnTo>
                    <a:lnTo>
                      <a:pt x="233" y="185"/>
                    </a:lnTo>
                    <a:lnTo>
                      <a:pt x="238" y="182"/>
                    </a:lnTo>
                    <a:lnTo>
                      <a:pt x="245" y="179"/>
                    </a:lnTo>
                    <a:lnTo>
                      <a:pt x="250" y="176"/>
                    </a:lnTo>
                    <a:lnTo>
                      <a:pt x="255" y="170"/>
                    </a:lnTo>
                    <a:lnTo>
                      <a:pt x="258" y="165"/>
                    </a:lnTo>
                    <a:lnTo>
                      <a:pt x="259" y="160"/>
                    </a:lnTo>
                    <a:lnTo>
                      <a:pt x="261" y="153"/>
                    </a:lnTo>
                    <a:lnTo>
                      <a:pt x="259" y="147"/>
                    </a:lnTo>
                    <a:lnTo>
                      <a:pt x="258" y="142"/>
                    </a:lnTo>
                    <a:lnTo>
                      <a:pt x="255" y="135"/>
                    </a:lnTo>
                    <a:lnTo>
                      <a:pt x="249" y="121"/>
                    </a:lnTo>
                    <a:lnTo>
                      <a:pt x="244" y="105"/>
                    </a:lnTo>
                    <a:lnTo>
                      <a:pt x="238" y="88"/>
                    </a:lnTo>
                    <a:lnTo>
                      <a:pt x="236" y="81"/>
                    </a:lnTo>
                    <a:lnTo>
                      <a:pt x="236" y="73"/>
                    </a:lnTo>
                    <a:lnTo>
                      <a:pt x="238" y="55"/>
                    </a:lnTo>
                    <a:lnTo>
                      <a:pt x="246" y="38"/>
                    </a:lnTo>
                    <a:lnTo>
                      <a:pt x="258" y="22"/>
                    </a:lnTo>
                    <a:lnTo>
                      <a:pt x="274" y="11"/>
                    </a:lnTo>
                    <a:lnTo>
                      <a:pt x="292" y="3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47" name="Group 132"/>
          <p:cNvGrpSpPr/>
          <p:nvPr/>
        </p:nvGrpSpPr>
        <p:grpSpPr>
          <a:xfrm>
            <a:off x="365045" y="3338360"/>
            <a:ext cx="2500859" cy="3325483"/>
            <a:chOff x="486727" y="1625090"/>
            <a:chExt cx="2932645" cy="4433976"/>
          </a:xfrm>
        </p:grpSpPr>
        <p:grpSp>
          <p:nvGrpSpPr>
            <p:cNvPr id="48" name="Group 123"/>
            <p:cNvGrpSpPr/>
            <p:nvPr/>
          </p:nvGrpSpPr>
          <p:grpSpPr>
            <a:xfrm>
              <a:off x="486727" y="1625090"/>
              <a:ext cx="2932645" cy="1327709"/>
              <a:chOff x="486727" y="2011946"/>
              <a:chExt cx="2932645" cy="1327709"/>
            </a:xfrm>
          </p:grpSpPr>
          <p:sp>
            <p:nvSpPr>
              <p:cNvPr id="57" name="Rectangle 1436"/>
              <p:cNvSpPr>
                <a:spLocks noChangeArrowheads="1"/>
              </p:cNvSpPr>
              <p:nvPr/>
            </p:nvSpPr>
            <p:spPr bwMode="auto">
              <a:xfrm>
                <a:off x="486728" y="2521625"/>
                <a:ext cx="2690829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ru-RU" sz="1350" dirty="0">
                    <a:solidFill>
                      <a:srgbClr val="273339"/>
                    </a:solidFill>
                  </a:rPr>
                  <a:t>п</a:t>
                </a:r>
                <a:r>
                  <a:rPr lang="ru-RU" sz="1350" dirty="0" smtClean="0">
                    <a:solidFill>
                      <a:srgbClr val="273339"/>
                    </a:solidFill>
                  </a:rPr>
                  <a:t>родажи дистрибьюторов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58" name="Rectangle 1436"/>
              <p:cNvSpPr>
                <a:spLocks noChangeArrowheads="1"/>
              </p:cNvSpPr>
              <p:nvPr/>
            </p:nvSpPr>
            <p:spPr bwMode="auto">
              <a:xfrm>
                <a:off x="486727" y="2011946"/>
                <a:ext cx="704120" cy="707886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just">
                  <a:buFont typeface="Arial" pitchFamily="34" charset="0"/>
                  <a:buNone/>
                </a:pPr>
                <a:r>
                  <a:rPr lang="en-US" sz="3000" b="1" dirty="0">
                    <a:solidFill>
                      <a:schemeClr val="accent4"/>
                    </a:solidFill>
                  </a:rPr>
                  <a:t>01</a:t>
                </a:r>
              </a:p>
            </p:txBody>
          </p:sp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486728" y="2836954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1000" dirty="0" smtClean="0">
                    <a:solidFill>
                      <a:schemeClr val="bg2">
                        <a:lumMod val="25000"/>
                      </a:schemeClr>
                    </a:solidFill>
                  </a:rPr>
                  <a:t>с детализацией до адреса торговой точки, </a:t>
                </a:r>
                <a:r>
                  <a:rPr lang="en-US" sz="1000" dirty="0" smtClean="0">
                    <a:solidFill>
                      <a:schemeClr val="bg2">
                        <a:lumMod val="25000"/>
                      </a:schemeClr>
                    </a:solidFill>
                  </a:rPr>
                  <a:t>SKU</a:t>
                </a:r>
                <a:r>
                  <a:rPr lang="ru-RU" sz="1000" dirty="0" smtClean="0">
                    <a:solidFill>
                      <a:schemeClr val="bg2">
                        <a:lumMod val="25000"/>
                      </a:schemeClr>
                    </a:solidFill>
                  </a:rPr>
                  <a:t>, дате доставки </a:t>
                </a:r>
                <a:endParaRPr lang="en-US" sz="1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49" name="Group 124"/>
            <p:cNvGrpSpPr/>
            <p:nvPr/>
          </p:nvGrpSpPr>
          <p:grpSpPr>
            <a:xfrm>
              <a:off x="486727" y="3154400"/>
              <a:ext cx="2932645" cy="1327710"/>
              <a:chOff x="486727" y="2011946"/>
              <a:chExt cx="2932645" cy="1327710"/>
            </a:xfrm>
          </p:grpSpPr>
          <p:sp>
            <p:nvSpPr>
              <p:cNvPr id="54" name="Rectangle 1436"/>
              <p:cNvSpPr>
                <a:spLocks noChangeArrowheads="1"/>
              </p:cNvSpPr>
              <p:nvPr/>
            </p:nvSpPr>
            <p:spPr bwMode="auto">
              <a:xfrm>
                <a:off x="486728" y="2521625"/>
                <a:ext cx="2690829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ru-RU" sz="1350" dirty="0">
                    <a:solidFill>
                      <a:srgbClr val="273339"/>
                    </a:solidFill>
                  </a:rPr>
                  <a:t>о</a:t>
                </a:r>
                <a:r>
                  <a:rPr lang="ru-RU" sz="1350" dirty="0" smtClean="0">
                    <a:solidFill>
                      <a:srgbClr val="273339"/>
                    </a:solidFill>
                  </a:rPr>
                  <a:t>статки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55" name="Rectangle 1436"/>
              <p:cNvSpPr>
                <a:spLocks noChangeArrowheads="1"/>
              </p:cNvSpPr>
              <p:nvPr/>
            </p:nvSpPr>
            <p:spPr bwMode="auto">
              <a:xfrm>
                <a:off x="486727" y="2011946"/>
                <a:ext cx="704120" cy="707886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just">
                  <a:buFont typeface="Arial" pitchFamily="34" charset="0"/>
                  <a:buNone/>
                </a:pPr>
                <a:r>
                  <a:rPr lang="en-US" sz="3000" b="1">
                    <a:solidFill>
                      <a:schemeClr val="accent5"/>
                    </a:solidFill>
                  </a:rPr>
                  <a:t>02</a:t>
                </a:r>
                <a:endParaRPr lang="en-US" sz="30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486728" y="2836955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 smtClean="0"/>
                  <a:t>детализация  по складам </a:t>
                </a:r>
                <a:r>
                  <a:rPr lang="ru-RU" sz="1000" dirty="0"/>
                  <a:t>дистрибьюторов до </a:t>
                </a:r>
                <a:r>
                  <a:rPr lang="ru-RU" sz="1000" dirty="0" smtClean="0"/>
                  <a:t>SKU, товародвижение по складам</a:t>
                </a:r>
                <a:endParaRPr lang="ru-RU" sz="1000" dirty="0"/>
              </a:p>
            </p:txBody>
          </p:sp>
        </p:grpSp>
        <p:grpSp>
          <p:nvGrpSpPr>
            <p:cNvPr id="50" name="Group 128"/>
            <p:cNvGrpSpPr/>
            <p:nvPr/>
          </p:nvGrpSpPr>
          <p:grpSpPr>
            <a:xfrm>
              <a:off x="486727" y="4683711"/>
              <a:ext cx="2932645" cy="1375355"/>
              <a:chOff x="486727" y="2011946"/>
              <a:chExt cx="2932645" cy="1375355"/>
            </a:xfrm>
          </p:grpSpPr>
          <p:sp>
            <p:nvSpPr>
              <p:cNvPr id="51" name="Rectangle 1436"/>
              <p:cNvSpPr>
                <a:spLocks noChangeArrowheads="1"/>
              </p:cNvSpPr>
              <p:nvPr/>
            </p:nvSpPr>
            <p:spPr bwMode="auto">
              <a:xfrm>
                <a:off x="486728" y="2592891"/>
                <a:ext cx="2690829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>
                  <a:buFont typeface="Arial" pitchFamily="34" charset="0"/>
                  <a:buNone/>
                </a:pPr>
                <a:r>
                  <a:rPr lang="ru-RU" sz="1350" dirty="0">
                    <a:solidFill>
                      <a:srgbClr val="273339"/>
                    </a:solidFill>
                  </a:rPr>
                  <a:t>ц</a:t>
                </a:r>
                <a:r>
                  <a:rPr lang="ru-RU" sz="1350" dirty="0" smtClean="0">
                    <a:solidFill>
                      <a:srgbClr val="273339"/>
                    </a:solidFill>
                  </a:rPr>
                  <a:t>ены отгрузки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52" name="Rectangle 1436"/>
              <p:cNvSpPr>
                <a:spLocks noChangeArrowheads="1"/>
              </p:cNvSpPr>
              <p:nvPr/>
            </p:nvSpPr>
            <p:spPr bwMode="auto">
              <a:xfrm>
                <a:off x="486727" y="2011946"/>
                <a:ext cx="704120" cy="707887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just">
                  <a:buFont typeface="Arial" pitchFamily="34" charset="0"/>
                  <a:buNone/>
                </a:pPr>
                <a:r>
                  <a:rPr lang="en-US" sz="3000" b="1">
                    <a:solidFill>
                      <a:schemeClr val="accent1"/>
                    </a:solidFill>
                  </a:rPr>
                  <a:t>03</a:t>
                </a:r>
                <a:endParaRPr lang="en-US" sz="3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486728" y="2884600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 smtClean="0"/>
                  <a:t>отпускные </a:t>
                </a:r>
                <a:r>
                  <a:rPr lang="ru-RU" sz="1000" dirty="0"/>
                  <a:t>цены дистрибьюторов</a:t>
                </a:r>
                <a:r>
                  <a:rPr lang="en-US" sz="1000" dirty="0"/>
                  <a:t> </a:t>
                </a:r>
                <a:r>
                  <a:rPr lang="ru-RU" sz="1000" dirty="0"/>
                  <a:t>по клиентам до отгрузок</a:t>
                </a:r>
              </a:p>
            </p:txBody>
          </p:sp>
        </p:grpSp>
      </p:grpSp>
      <p:grpSp>
        <p:nvGrpSpPr>
          <p:cNvPr id="60" name="Group 133"/>
          <p:cNvGrpSpPr/>
          <p:nvPr/>
        </p:nvGrpSpPr>
        <p:grpSpPr>
          <a:xfrm>
            <a:off x="6288954" y="3326215"/>
            <a:ext cx="2493097" cy="3343145"/>
            <a:chOff x="486728" y="1553894"/>
            <a:chExt cx="2932644" cy="4457526"/>
          </a:xfrm>
        </p:grpSpPr>
        <p:grpSp>
          <p:nvGrpSpPr>
            <p:cNvPr id="61" name="Group 134"/>
            <p:cNvGrpSpPr/>
            <p:nvPr/>
          </p:nvGrpSpPr>
          <p:grpSpPr>
            <a:xfrm>
              <a:off x="486728" y="1553894"/>
              <a:ext cx="2932644" cy="1398905"/>
              <a:chOff x="486728" y="1940750"/>
              <a:chExt cx="2932644" cy="1398905"/>
            </a:xfrm>
          </p:grpSpPr>
          <p:sp>
            <p:nvSpPr>
              <p:cNvPr id="70" name="Rectangle 1436"/>
              <p:cNvSpPr>
                <a:spLocks noChangeArrowheads="1"/>
              </p:cNvSpPr>
              <p:nvPr/>
            </p:nvSpPr>
            <p:spPr bwMode="auto">
              <a:xfrm>
                <a:off x="728541" y="2521625"/>
                <a:ext cx="2690831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ru-RU" sz="1350" dirty="0" smtClean="0">
                    <a:solidFill>
                      <a:srgbClr val="273339"/>
                    </a:solidFill>
                  </a:rPr>
                  <a:t>клиентскую базу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71" name="Rectangle 1436"/>
              <p:cNvSpPr>
                <a:spLocks noChangeArrowheads="1"/>
              </p:cNvSpPr>
              <p:nvPr/>
            </p:nvSpPr>
            <p:spPr bwMode="auto">
              <a:xfrm>
                <a:off x="2715253" y="1940750"/>
                <a:ext cx="704119" cy="707887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en-US" sz="3000" b="1" dirty="0">
                    <a:solidFill>
                      <a:schemeClr val="accent3"/>
                    </a:solidFill>
                  </a:rPr>
                  <a:t>04</a:t>
                </a:r>
              </a:p>
            </p:txBody>
          </p:sp>
          <p:sp>
            <p:nvSpPr>
              <p:cNvPr id="72" name="Content Placeholder 2"/>
              <p:cNvSpPr txBox="1">
                <a:spLocks/>
              </p:cNvSpPr>
              <p:nvPr/>
            </p:nvSpPr>
            <p:spPr>
              <a:xfrm>
                <a:off x="486728" y="2836954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 smtClean="0"/>
                  <a:t>детализированная активная </a:t>
                </a:r>
                <a:r>
                  <a:rPr lang="ru-RU" sz="1000" dirty="0"/>
                  <a:t>клиентская база </a:t>
                </a:r>
                <a:r>
                  <a:rPr lang="ru-RU" sz="1000" dirty="0" smtClean="0"/>
                  <a:t>дистрибьюторов</a:t>
                </a:r>
                <a:endParaRPr lang="ru-RU" sz="1000" dirty="0"/>
              </a:p>
            </p:txBody>
          </p:sp>
        </p:grpSp>
        <p:grpSp>
          <p:nvGrpSpPr>
            <p:cNvPr id="62" name="Group 135"/>
            <p:cNvGrpSpPr/>
            <p:nvPr/>
          </p:nvGrpSpPr>
          <p:grpSpPr>
            <a:xfrm>
              <a:off x="486728" y="3090064"/>
              <a:ext cx="2932644" cy="1597231"/>
              <a:chOff x="486728" y="1947610"/>
              <a:chExt cx="2932644" cy="1597231"/>
            </a:xfrm>
          </p:grpSpPr>
          <p:sp>
            <p:nvSpPr>
              <p:cNvPr id="67" name="Rectangle 1436"/>
              <p:cNvSpPr>
                <a:spLocks noChangeArrowheads="1"/>
              </p:cNvSpPr>
              <p:nvPr/>
            </p:nvSpPr>
            <p:spPr bwMode="auto">
              <a:xfrm>
                <a:off x="728541" y="2521625"/>
                <a:ext cx="2690831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ru-RU" sz="1350" dirty="0" smtClean="0">
                    <a:solidFill>
                      <a:srgbClr val="273339"/>
                    </a:solidFill>
                  </a:rPr>
                  <a:t>сегментирование</a:t>
                </a: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68" name="Rectangle 1436"/>
              <p:cNvSpPr>
                <a:spLocks noChangeArrowheads="1"/>
              </p:cNvSpPr>
              <p:nvPr/>
            </p:nvSpPr>
            <p:spPr bwMode="auto">
              <a:xfrm>
                <a:off x="2715253" y="1947610"/>
                <a:ext cx="704119" cy="707887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en-US" sz="3000" b="1" dirty="0">
                    <a:solidFill>
                      <a:schemeClr val="accent2"/>
                    </a:solidFill>
                  </a:rPr>
                  <a:t>05</a:t>
                </a:r>
              </a:p>
            </p:txBody>
          </p:sp>
          <p:sp>
            <p:nvSpPr>
              <p:cNvPr id="69" name="Content Placeholder 2"/>
              <p:cNvSpPr txBox="1">
                <a:spLocks/>
              </p:cNvSpPr>
              <p:nvPr/>
            </p:nvSpPr>
            <p:spPr>
              <a:xfrm>
                <a:off x="486728" y="2836954"/>
                <a:ext cx="2932644" cy="70788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/>
                  <a:t>разделение </a:t>
                </a:r>
                <a:r>
                  <a:rPr lang="ru-RU" sz="1000" dirty="0" smtClean="0"/>
                  <a:t>продаж и категоризация клиентской базы по </a:t>
                </a:r>
                <a:r>
                  <a:rPr lang="ru-RU" sz="1000" dirty="0"/>
                  <a:t>каналам, сегментам, </a:t>
                </a:r>
                <a:r>
                  <a:rPr lang="ru-RU" sz="1000" dirty="0" smtClean="0"/>
                  <a:t>сетям</a:t>
                </a:r>
                <a:endParaRPr lang="en-US" sz="1000" dirty="0"/>
              </a:p>
            </p:txBody>
          </p:sp>
        </p:grpSp>
        <p:grpSp>
          <p:nvGrpSpPr>
            <p:cNvPr id="63" name="Group 136"/>
            <p:cNvGrpSpPr/>
            <p:nvPr/>
          </p:nvGrpSpPr>
          <p:grpSpPr>
            <a:xfrm>
              <a:off x="486728" y="4683711"/>
              <a:ext cx="2932644" cy="1327709"/>
              <a:chOff x="486728" y="2011946"/>
              <a:chExt cx="2932644" cy="1327709"/>
            </a:xfrm>
          </p:grpSpPr>
          <p:sp>
            <p:nvSpPr>
              <p:cNvPr id="64" name="Rectangle 1436"/>
              <p:cNvSpPr>
                <a:spLocks noChangeArrowheads="1"/>
              </p:cNvSpPr>
              <p:nvPr/>
            </p:nvSpPr>
            <p:spPr bwMode="auto">
              <a:xfrm>
                <a:off x="728541" y="2521625"/>
                <a:ext cx="2690831" cy="369332"/>
              </a:xfrm>
              <a:prstGeom prst="rect">
                <a:avLst/>
              </a:prstGeom>
              <a:extLst/>
            </p:spPr>
            <p:txBody>
              <a:bodyPr vert="horz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endParaRPr lang="en-US" sz="1350" dirty="0">
                  <a:solidFill>
                    <a:srgbClr val="273339"/>
                  </a:solidFill>
                </a:endParaRPr>
              </a:p>
            </p:txBody>
          </p:sp>
          <p:sp>
            <p:nvSpPr>
              <p:cNvPr id="65" name="Rectangle 1436"/>
              <p:cNvSpPr>
                <a:spLocks noChangeArrowheads="1"/>
              </p:cNvSpPr>
              <p:nvPr/>
            </p:nvSpPr>
            <p:spPr bwMode="auto">
              <a:xfrm>
                <a:off x="2715253" y="2011946"/>
                <a:ext cx="704119" cy="707887"/>
              </a:xfrm>
              <a:prstGeom prst="rect">
                <a:avLst/>
              </a:prstGeom>
              <a:extLst/>
            </p:spPr>
            <p:txBody>
              <a:bodyPr vert="horz" wrap="square" lIns="68580" tIns="34290" rIns="68580" bIns="34290" rtlCol="0">
                <a:spAutoFit/>
              </a:bodyPr>
              <a:lstStyle/>
              <a:p>
                <a:pPr algn="r">
                  <a:buFont typeface="Arial" pitchFamily="34" charset="0"/>
                  <a:buNone/>
                </a:pPr>
                <a:r>
                  <a:rPr lang="en-US" sz="3000" b="1">
                    <a:solidFill>
                      <a:schemeClr val="accent6"/>
                    </a:solidFill>
                  </a:rPr>
                  <a:t>06</a:t>
                </a:r>
                <a:endParaRPr lang="en-US" sz="30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6" name="Content Placeholder 2"/>
              <p:cNvSpPr txBox="1">
                <a:spLocks/>
              </p:cNvSpPr>
              <p:nvPr/>
            </p:nvSpPr>
            <p:spPr>
              <a:xfrm>
                <a:off x="486728" y="2836954"/>
                <a:ext cx="2932644" cy="50270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spAutoFit/>
              </a:bodyPr>
              <a:lstStyle>
                <a:defPPr>
                  <a:defRPr lang="en-US"/>
                </a:defPPr>
                <a:lvl1pPr marL="0" indent="0" algn="just" defTabSz="914400" eaLnBrk="1" latinLnBrk="0" hangingPunct="1">
                  <a:spcBef>
                    <a:spcPts val="0"/>
                  </a:spcBef>
                  <a:buFont typeface="Arial" pitchFamily="34" charset="0"/>
                  <a:buNone/>
                  <a:defRPr sz="900">
                    <a:solidFill>
                      <a:schemeClr val="bg2">
                        <a:lumMod val="25000"/>
                      </a:schemeClr>
                    </a:solidFill>
                    <a:latin typeface="+mn-lt"/>
                  </a:defRPr>
                </a:lvl1pPr>
                <a:lvl2pPr marL="742950" indent="-28575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>
                    <a:latin typeface="+mn-lt"/>
                  </a:defRPr>
                </a:lvl2pPr>
                <a:lvl3pPr marL="11430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>
                    <a:latin typeface="+mn-lt"/>
                  </a:defRPr>
                </a:lvl3pPr>
                <a:lvl4pPr marL="16002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>
                    <a:latin typeface="+mn-lt"/>
                  </a:defRPr>
                </a:lvl4pPr>
                <a:lvl5pPr marL="2057400" indent="-228600" defTabSz="91440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>
                    <a:latin typeface="+mn-lt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</a:defRPr>
                </a:lvl9pPr>
              </a:lstStyle>
              <a:p>
                <a:r>
                  <a:rPr lang="ru-RU" sz="1000" dirty="0" err="1" smtClean="0"/>
                  <a:t>партионность</a:t>
                </a:r>
                <a:r>
                  <a:rPr lang="ru-RU" sz="1000" dirty="0" smtClean="0"/>
                  <a:t> продукции в отгрузках, остатках на складах</a:t>
                </a:r>
                <a:endParaRPr lang="en-US" sz="1000" dirty="0"/>
              </a:p>
            </p:txBody>
          </p:sp>
        </p:grpSp>
      </p:grpSp>
      <p:sp>
        <p:nvSpPr>
          <p:cNvPr id="74" name="TextBox 2"/>
          <p:cNvSpPr txBox="1">
            <a:spLocks noChangeArrowheads="1"/>
          </p:cNvSpPr>
          <p:nvPr/>
        </p:nvSpPr>
        <p:spPr bwMode="auto">
          <a:xfrm>
            <a:off x="66520" y="1903751"/>
            <a:ext cx="36420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Neon DMS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–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система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контроля и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управления продажами в цепочке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5" name="Rectangle 1436"/>
          <p:cNvSpPr>
            <a:spLocks noChangeArrowheads="1"/>
          </p:cNvSpPr>
          <p:nvPr/>
        </p:nvSpPr>
        <p:spPr bwMode="auto">
          <a:xfrm>
            <a:off x="6440591" y="6061314"/>
            <a:ext cx="2287527" cy="276999"/>
          </a:xfrm>
          <a:prstGeom prst="rect">
            <a:avLst/>
          </a:prstGeom>
          <a:extLst/>
        </p:spPr>
        <p:txBody>
          <a:bodyPr vert="horz" lIns="68580" tIns="34290" rIns="68580" bIns="34290" rtlCol="0">
            <a:spAutoFit/>
          </a:bodyPr>
          <a:lstStyle/>
          <a:p>
            <a:pPr algn="r">
              <a:buFont typeface="Arial" pitchFamily="34" charset="0"/>
              <a:buNone/>
            </a:pPr>
            <a:r>
              <a:rPr lang="ru-RU" sz="1350" dirty="0" err="1" smtClean="0">
                <a:solidFill>
                  <a:srgbClr val="273339"/>
                </a:solidFill>
              </a:rPr>
              <a:t>партионность</a:t>
            </a:r>
            <a:endParaRPr lang="en-US" sz="1350" dirty="0">
              <a:solidFill>
                <a:srgbClr val="273339"/>
              </a:solidFill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 bwMode="auto">
          <a:xfrm>
            <a:off x="611560" y="44624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anose="020E0502030303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bg1"/>
                </a:solidFill>
                <a:latin typeface="Palatino Linotype" pitchFamily="18" charset="0"/>
              </a:rPr>
              <a:t>NEON DMS  – </a:t>
            </a:r>
            <a:r>
              <a:rPr lang="ru-RU" altLang="ru-RU" sz="2800" dirty="0" smtClean="0">
                <a:solidFill>
                  <a:schemeClr val="bg1"/>
                </a:solidFill>
                <a:latin typeface="Palatino Linotype" pitchFamily="18" charset="0"/>
              </a:rPr>
              <a:t>комплексная система </a:t>
            </a:r>
            <a:r>
              <a:rPr lang="ru-RU" altLang="ru-RU" sz="2800" dirty="0">
                <a:solidFill>
                  <a:schemeClr val="bg1"/>
                </a:solidFill>
                <a:latin typeface="Palatino Linotype" pitchFamily="18" charset="0"/>
              </a:rPr>
              <a:t>контроля и управления </a:t>
            </a:r>
            <a:r>
              <a:rPr lang="ru-RU" altLang="ru-RU" sz="2800" dirty="0" smtClean="0">
                <a:solidFill>
                  <a:schemeClr val="bg1"/>
                </a:solidFill>
                <a:latin typeface="Palatino Linotype" pitchFamily="18" charset="0"/>
              </a:rPr>
              <a:t>продажами</a:t>
            </a:r>
            <a:endParaRPr lang="ru-RU" altLang="ru-RU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1864" y="3028891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Функционал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DMS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 позволяет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контролировать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saturation sat="78000"/>
                    </a14:imgEffect>
                    <a14:imgEffect>
                      <a14:brightnessContrast bright="8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7164"/>
            <a:ext cx="396000" cy="39600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5" y="1123594"/>
            <a:ext cx="360000" cy="360000"/>
          </a:xfrm>
          <a:prstGeom prst="rect">
            <a:avLst/>
          </a:prstGeom>
        </p:spPr>
      </p:pic>
      <p:pic>
        <p:nvPicPr>
          <p:cNvPr id="87" name="Рисунок 86" descr="http://www.uidownload.com/files/447/622/479/rubik%E2%80%99s-cube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441" y="1138651"/>
            <a:ext cx="360000" cy="36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8" name="Прямая соединительная линия 87"/>
          <p:cNvCxnSpPr/>
          <p:nvPr/>
        </p:nvCxnSpPr>
        <p:spPr>
          <a:xfrm>
            <a:off x="205800" y="1531084"/>
            <a:ext cx="7200800" cy="0"/>
          </a:xfrm>
          <a:prstGeom prst="line">
            <a:avLst/>
          </a:prstGeom>
          <a:ln w="12700">
            <a:gradFill flip="none" rotWithShape="1">
              <a:gsLst>
                <a:gs pos="19000">
                  <a:srgbClr val="C5EAFE"/>
                </a:gs>
                <a:gs pos="100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9000" contrast="-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45" y="1126643"/>
            <a:ext cx="396000" cy="396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69" y="1115479"/>
            <a:ext cx="360000" cy="360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8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4" y="1173113"/>
            <a:ext cx="276224" cy="324000"/>
          </a:xfrm>
          <a:prstGeom prst="rect">
            <a:avLst/>
          </a:prstGeom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365045" y="2993226"/>
            <a:ext cx="8476115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Группа 106"/>
          <p:cNvGrpSpPr/>
          <p:nvPr/>
        </p:nvGrpSpPr>
        <p:grpSpPr>
          <a:xfrm>
            <a:off x="3868935" y="1522643"/>
            <a:ext cx="5022868" cy="1374778"/>
            <a:chOff x="3868935" y="1522643"/>
            <a:chExt cx="5022868" cy="1374778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4819176" y="1939834"/>
              <a:ext cx="652986" cy="53857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Shape 108"/>
            <p:cNvSpPr/>
            <p:nvPr/>
          </p:nvSpPr>
          <p:spPr>
            <a:xfrm>
              <a:off x="5035141" y="1522643"/>
              <a:ext cx="1310711" cy="1374778"/>
            </a:xfrm>
            <a:prstGeom prst="leftCircularArrow">
              <a:avLst>
                <a:gd name="adj1" fmla="val 5794"/>
                <a:gd name="adj2" fmla="val 760781"/>
                <a:gd name="adj3" fmla="val 2536292"/>
                <a:gd name="adj4" fmla="val 9010979"/>
                <a:gd name="adj5" fmla="val 6759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Полилиния 109"/>
            <p:cNvSpPr/>
            <p:nvPr/>
          </p:nvSpPr>
          <p:spPr>
            <a:xfrm>
              <a:off x="3868935" y="1833224"/>
              <a:ext cx="1512000" cy="360000"/>
            </a:xfrm>
            <a:custGeom>
              <a:avLst/>
              <a:gdLst>
                <a:gd name="connsiteX0" fmla="*/ 0 w 580432"/>
                <a:gd name="connsiteY0" fmla="*/ 23082 h 230818"/>
                <a:gd name="connsiteX1" fmla="*/ 23082 w 580432"/>
                <a:gd name="connsiteY1" fmla="*/ 0 h 230818"/>
                <a:gd name="connsiteX2" fmla="*/ 557350 w 580432"/>
                <a:gd name="connsiteY2" fmla="*/ 0 h 230818"/>
                <a:gd name="connsiteX3" fmla="*/ 580432 w 580432"/>
                <a:gd name="connsiteY3" fmla="*/ 23082 h 230818"/>
                <a:gd name="connsiteX4" fmla="*/ 580432 w 580432"/>
                <a:gd name="connsiteY4" fmla="*/ 207736 h 230818"/>
                <a:gd name="connsiteX5" fmla="*/ 557350 w 580432"/>
                <a:gd name="connsiteY5" fmla="*/ 230818 h 230818"/>
                <a:gd name="connsiteX6" fmla="*/ 23082 w 580432"/>
                <a:gd name="connsiteY6" fmla="*/ 230818 h 230818"/>
                <a:gd name="connsiteX7" fmla="*/ 0 w 580432"/>
                <a:gd name="connsiteY7" fmla="*/ 207736 h 230818"/>
                <a:gd name="connsiteX8" fmla="*/ 0 w 580432"/>
                <a:gd name="connsiteY8" fmla="*/ 23082 h 2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432" h="230818">
                  <a:moveTo>
                    <a:pt x="0" y="23082"/>
                  </a:moveTo>
                  <a:cubicBezTo>
                    <a:pt x="0" y="10334"/>
                    <a:pt x="10334" y="0"/>
                    <a:pt x="23082" y="0"/>
                  </a:cubicBezTo>
                  <a:lnTo>
                    <a:pt x="557350" y="0"/>
                  </a:lnTo>
                  <a:cubicBezTo>
                    <a:pt x="570098" y="0"/>
                    <a:pt x="580432" y="10334"/>
                    <a:pt x="580432" y="23082"/>
                  </a:cubicBezTo>
                  <a:lnTo>
                    <a:pt x="580432" y="207736"/>
                  </a:lnTo>
                  <a:cubicBezTo>
                    <a:pt x="580432" y="220484"/>
                    <a:pt x="570098" y="230818"/>
                    <a:pt x="557350" y="230818"/>
                  </a:cubicBezTo>
                  <a:lnTo>
                    <a:pt x="23082" y="230818"/>
                  </a:lnTo>
                  <a:cubicBezTo>
                    <a:pt x="10334" y="230818"/>
                    <a:pt x="0" y="220484"/>
                    <a:pt x="0" y="207736"/>
                  </a:cubicBezTo>
                  <a:lnTo>
                    <a:pt x="0" y="23082"/>
                  </a:lnTo>
                  <a:close/>
                </a:path>
              </a:pathLst>
            </a:custGeom>
            <a:solidFill>
              <a:srgbClr val="4584D3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0" tIns="22000" rIns="29620" bIns="2200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производитель</a:t>
              </a:r>
              <a:endParaRPr lang="ru-RU" sz="1400" b="1" kern="1200" dirty="0"/>
            </a:p>
          </p:txBody>
        </p:sp>
        <p:sp>
          <p:nvSpPr>
            <p:cNvPr id="111" name="Скругленный прямоугольник 110"/>
            <p:cNvSpPr/>
            <p:nvPr/>
          </p:nvSpPr>
          <p:spPr>
            <a:xfrm>
              <a:off x="6053876" y="1944590"/>
              <a:ext cx="652986" cy="53857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Круговая стрелка 111"/>
            <p:cNvSpPr/>
            <p:nvPr/>
          </p:nvSpPr>
          <p:spPr>
            <a:xfrm>
              <a:off x="6377445" y="1542825"/>
              <a:ext cx="1309998" cy="1319729"/>
            </a:xfrm>
            <a:prstGeom prst="circularArrow">
              <a:avLst>
                <a:gd name="adj1" fmla="val 5340"/>
                <a:gd name="adj2" fmla="val 693094"/>
                <a:gd name="adj3" fmla="val 19131395"/>
                <a:gd name="adj4" fmla="val 12575511"/>
                <a:gd name="adj5" fmla="val 623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Полилиния 112"/>
            <p:cNvSpPr/>
            <p:nvPr/>
          </p:nvSpPr>
          <p:spPr>
            <a:xfrm>
              <a:off x="5621445" y="2034364"/>
              <a:ext cx="1512000" cy="360000"/>
            </a:xfrm>
            <a:custGeom>
              <a:avLst/>
              <a:gdLst>
                <a:gd name="connsiteX0" fmla="*/ 0 w 580432"/>
                <a:gd name="connsiteY0" fmla="*/ 23082 h 230818"/>
                <a:gd name="connsiteX1" fmla="*/ 23082 w 580432"/>
                <a:gd name="connsiteY1" fmla="*/ 0 h 230818"/>
                <a:gd name="connsiteX2" fmla="*/ 557350 w 580432"/>
                <a:gd name="connsiteY2" fmla="*/ 0 h 230818"/>
                <a:gd name="connsiteX3" fmla="*/ 580432 w 580432"/>
                <a:gd name="connsiteY3" fmla="*/ 23082 h 230818"/>
                <a:gd name="connsiteX4" fmla="*/ 580432 w 580432"/>
                <a:gd name="connsiteY4" fmla="*/ 207736 h 230818"/>
                <a:gd name="connsiteX5" fmla="*/ 557350 w 580432"/>
                <a:gd name="connsiteY5" fmla="*/ 230818 h 230818"/>
                <a:gd name="connsiteX6" fmla="*/ 23082 w 580432"/>
                <a:gd name="connsiteY6" fmla="*/ 230818 h 230818"/>
                <a:gd name="connsiteX7" fmla="*/ 0 w 580432"/>
                <a:gd name="connsiteY7" fmla="*/ 207736 h 230818"/>
                <a:gd name="connsiteX8" fmla="*/ 0 w 580432"/>
                <a:gd name="connsiteY8" fmla="*/ 23082 h 2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432" h="230818">
                  <a:moveTo>
                    <a:pt x="0" y="23082"/>
                  </a:moveTo>
                  <a:cubicBezTo>
                    <a:pt x="0" y="10334"/>
                    <a:pt x="10334" y="0"/>
                    <a:pt x="23082" y="0"/>
                  </a:cubicBezTo>
                  <a:lnTo>
                    <a:pt x="557350" y="0"/>
                  </a:lnTo>
                  <a:cubicBezTo>
                    <a:pt x="570098" y="0"/>
                    <a:pt x="580432" y="10334"/>
                    <a:pt x="580432" y="23082"/>
                  </a:cubicBezTo>
                  <a:lnTo>
                    <a:pt x="580432" y="207736"/>
                  </a:lnTo>
                  <a:cubicBezTo>
                    <a:pt x="580432" y="220484"/>
                    <a:pt x="570098" y="230818"/>
                    <a:pt x="557350" y="230818"/>
                  </a:cubicBezTo>
                  <a:lnTo>
                    <a:pt x="23082" y="230818"/>
                  </a:lnTo>
                  <a:cubicBezTo>
                    <a:pt x="10334" y="230818"/>
                    <a:pt x="0" y="220484"/>
                    <a:pt x="0" y="207736"/>
                  </a:cubicBezTo>
                  <a:lnTo>
                    <a:pt x="0" y="23082"/>
                  </a:lnTo>
                  <a:close/>
                </a:path>
              </a:pathLst>
            </a:custGeom>
            <a:solidFill>
              <a:srgbClr val="F5C040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0" tIns="22000" rIns="29620" bIns="2200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дистрибьютор</a:t>
              </a:r>
              <a:endParaRPr lang="ru-RU" sz="1400" b="1" kern="1200" dirty="0"/>
            </a:p>
          </p:txBody>
        </p:sp>
        <p:sp>
          <p:nvSpPr>
            <p:cNvPr id="114" name="Скругленный прямоугольник 113"/>
            <p:cNvSpPr/>
            <p:nvPr/>
          </p:nvSpPr>
          <p:spPr>
            <a:xfrm>
              <a:off x="7295552" y="1941575"/>
              <a:ext cx="652986" cy="538577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5" name="Полилиния 114"/>
            <p:cNvSpPr/>
            <p:nvPr/>
          </p:nvSpPr>
          <p:spPr>
            <a:xfrm>
              <a:off x="7379803" y="2224477"/>
              <a:ext cx="1512000" cy="360000"/>
            </a:xfrm>
            <a:custGeom>
              <a:avLst/>
              <a:gdLst>
                <a:gd name="connsiteX0" fmla="*/ 0 w 580432"/>
                <a:gd name="connsiteY0" fmla="*/ 23082 h 230818"/>
                <a:gd name="connsiteX1" fmla="*/ 23082 w 580432"/>
                <a:gd name="connsiteY1" fmla="*/ 0 h 230818"/>
                <a:gd name="connsiteX2" fmla="*/ 557350 w 580432"/>
                <a:gd name="connsiteY2" fmla="*/ 0 h 230818"/>
                <a:gd name="connsiteX3" fmla="*/ 580432 w 580432"/>
                <a:gd name="connsiteY3" fmla="*/ 23082 h 230818"/>
                <a:gd name="connsiteX4" fmla="*/ 580432 w 580432"/>
                <a:gd name="connsiteY4" fmla="*/ 207736 h 230818"/>
                <a:gd name="connsiteX5" fmla="*/ 557350 w 580432"/>
                <a:gd name="connsiteY5" fmla="*/ 230818 h 230818"/>
                <a:gd name="connsiteX6" fmla="*/ 23082 w 580432"/>
                <a:gd name="connsiteY6" fmla="*/ 230818 h 230818"/>
                <a:gd name="connsiteX7" fmla="*/ 0 w 580432"/>
                <a:gd name="connsiteY7" fmla="*/ 207736 h 230818"/>
                <a:gd name="connsiteX8" fmla="*/ 0 w 580432"/>
                <a:gd name="connsiteY8" fmla="*/ 23082 h 2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432" h="230818">
                  <a:moveTo>
                    <a:pt x="0" y="23082"/>
                  </a:moveTo>
                  <a:cubicBezTo>
                    <a:pt x="0" y="10334"/>
                    <a:pt x="10334" y="0"/>
                    <a:pt x="23082" y="0"/>
                  </a:cubicBezTo>
                  <a:lnTo>
                    <a:pt x="557350" y="0"/>
                  </a:lnTo>
                  <a:cubicBezTo>
                    <a:pt x="570098" y="0"/>
                    <a:pt x="580432" y="10334"/>
                    <a:pt x="580432" y="23082"/>
                  </a:cubicBezTo>
                  <a:lnTo>
                    <a:pt x="580432" y="207736"/>
                  </a:lnTo>
                  <a:cubicBezTo>
                    <a:pt x="580432" y="220484"/>
                    <a:pt x="570098" y="230818"/>
                    <a:pt x="557350" y="230818"/>
                  </a:cubicBezTo>
                  <a:lnTo>
                    <a:pt x="23082" y="230818"/>
                  </a:lnTo>
                  <a:cubicBezTo>
                    <a:pt x="10334" y="230818"/>
                    <a:pt x="0" y="220484"/>
                    <a:pt x="0" y="207736"/>
                  </a:cubicBezTo>
                  <a:lnTo>
                    <a:pt x="0" y="23082"/>
                  </a:lnTo>
                  <a:close/>
                </a:path>
              </a:pathLst>
            </a:custGeom>
            <a:solidFill>
              <a:srgbClr val="A5D028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620" tIns="22000" rIns="29620" bIns="2200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торговая точка</a:t>
              </a:r>
              <a:endParaRPr lang="ru-RU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082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97" y="5508156"/>
            <a:ext cx="705272" cy="317108"/>
          </a:xfrm>
          <a:prstGeom prst="rect">
            <a:avLst/>
          </a:prstGeom>
        </p:spPr>
      </p:pic>
      <p:sp>
        <p:nvSpPr>
          <p:cNvPr id="61" name="Стрелка вправо 60"/>
          <p:cNvSpPr/>
          <p:nvPr/>
        </p:nvSpPr>
        <p:spPr>
          <a:xfrm>
            <a:off x="4532826" y="6014273"/>
            <a:ext cx="346883" cy="55458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16809" y="5796420"/>
            <a:ext cx="4390040" cy="10206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12" y="4073546"/>
            <a:ext cx="385357" cy="326145"/>
          </a:xfrm>
          <a:prstGeom prst="rect">
            <a:avLst/>
          </a:prstGeom>
        </p:spPr>
      </p:pic>
      <p:sp>
        <p:nvSpPr>
          <p:cNvPr id="74" name="Стрелка вниз 73"/>
          <p:cNvSpPr/>
          <p:nvPr/>
        </p:nvSpPr>
        <p:spPr>
          <a:xfrm rot="16200000">
            <a:off x="5977777" y="4650342"/>
            <a:ext cx="376936" cy="252091"/>
          </a:xfrm>
          <a:prstGeom prst="downArrow">
            <a:avLst>
              <a:gd name="adj1" fmla="val 50000"/>
              <a:gd name="adj2" fmla="val 62867"/>
            </a:avLst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58724" y="2708255"/>
            <a:ext cx="531984" cy="321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28" y="2711949"/>
            <a:ext cx="493819" cy="317465"/>
          </a:xfrm>
          <a:prstGeom prst="rect">
            <a:avLst/>
          </a:prstGeom>
        </p:spPr>
      </p:pic>
      <p:sp>
        <p:nvSpPr>
          <p:cNvPr id="75" name="Блок-схема: процесс 74"/>
          <p:cNvSpPr/>
          <p:nvPr/>
        </p:nvSpPr>
        <p:spPr>
          <a:xfrm>
            <a:off x="6299394" y="2786671"/>
            <a:ext cx="2615774" cy="4033897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 rot="5400000">
            <a:off x="842928" y="4071830"/>
            <a:ext cx="278134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831048" y="4059904"/>
            <a:ext cx="315615" cy="3429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2169237" y="2718307"/>
            <a:ext cx="409575" cy="29168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74076" y="2691163"/>
            <a:ext cx="409575" cy="29168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27075" y="935547"/>
            <a:ext cx="8721935" cy="1801123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7500" y="-83721"/>
            <a:ext cx="8229600" cy="1252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Palatino Linotype" pitchFamily="18" charset="0"/>
              </a:rPr>
              <a:t>Архитектура системы </a:t>
            </a:r>
            <a:r>
              <a:rPr lang="en-US" sz="2800" dirty="0">
                <a:latin typeface="Palatino Linotype" pitchFamily="18" charset="0"/>
              </a:rPr>
              <a:t>NEON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7097" y="2226378"/>
            <a:ext cx="8513762" cy="4206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Автоматическая или полуавтоматическая выгрузка данных </a:t>
            </a:r>
            <a:r>
              <a:rPr lang="ru-RU" sz="1400" dirty="0" smtClean="0"/>
              <a:t>продаж по датам  в торговые точки и остаткам товара на складах </a:t>
            </a:r>
            <a:r>
              <a:rPr lang="ru-RU" sz="1400" dirty="0"/>
              <a:t>в </a:t>
            </a:r>
            <a:r>
              <a:rPr lang="ru-RU" sz="1400" dirty="0" smtClean="0"/>
              <a:t>специальных форматах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6808" y="2974316"/>
            <a:ext cx="1492994" cy="11478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t" anchorCtr="0">
            <a:noAutofit/>
          </a:bodyPr>
          <a:lstStyle/>
          <a:p>
            <a:pPr algn="r"/>
            <a:r>
              <a:rPr lang="ru-RU" dirty="0"/>
              <a:t>Почтовый </a:t>
            </a:r>
            <a:endParaRPr lang="en-US" dirty="0" smtClean="0"/>
          </a:p>
          <a:p>
            <a:pPr algn="r"/>
            <a:r>
              <a:rPr lang="ru-RU" dirty="0" smtClean="0"/>
              <a:t>сервер</a:t>
            </a:r>
            <a:endParaRPr lang="en-US" dirty="0"/>
          </a:p>
          <a:p>
            <a:pPr algn="r"/>
            <a:r>
              <a:rPr lang="en-US" dirty="0"/>
              <a:t>Mail</a:t>
            </a:r>
            <a:endParaRPr lang="ru-RU" dirty="0"/>
          </a:p>
        </p:txBody>
      </p:sp>
      <p:pic>
        <p:nvPicPr>
          <p:cNvPr id="21516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7" y="3582382"/>
            <a:ext cx="567531" cy="5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216808" y="4372989"/>
            <a:ext cx="4474139" cy="11725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0" anchor="ctr"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400" dirty="0"/>
              <a:t> </a:t>
            </a:r>
            <a:r>
              <a:rPr lang="ru-RU" sz="1400" dirty="0" smtClean="0"/>
              <a:t>определение </a:t>
            </a:r>
            <a:r>
              <a:rPr lang="ru-RU" sz="1400" dirty="0"/>
              <a:t>стандартов файлов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400" dirty="0"/>
              <a:t> </a:t>
            </a:r>
            <a:r>
              <a:rPr lang="ru-RU" sz="1400" dirty="0" smtClean="0"/>
              <a:t>автоматическая </a:t>
            </a:r>
            <a:r>
              <a:rPr lang="ru-RU" sz="1400" dirty="0"/>
              <a:t>проверка входящих данных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1400" dirty="0"/>
              <a:t> </a:t>
            </a:r>
            <a:r>
              <a:rPr lang="ru-RU" sz="1400" dirty="0" smtClean="0"/>
              <a:t>эвристический </a:t>
            </a:r>
            <a:r>
              <a:rPr lang="ru-RU" sz="1400" dirty="0"/>
              <a:t>алгоритм сопоставления справочников номенклатур и торговых точек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6741" y="5877979"/>
            <a:ext cx="4126283" cy="878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36000" anchor="ctr" anchorCtr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Сервер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БД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Neon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69357" y="2790212"/>
            <a:ext cx="1204714" cy="402681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08106" y="5266612"/>
            <a:ext cx="1132093" cy="763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АРМ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Neon</a:t>
            </a:r>
            <a:endParaRPr lang="ru-RU" sz="1400" dirty="0"/>
          </a:p>
        </p:txBody>
      </p:sp>
      <p:pic>
        <p:nvPicPr>
          <p:cNvPr id="21522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17" y="5453087"/>
            <a:ext cx="604408" cy="5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4896108" y="2816423"/>
            <a:ext cx="1157424" cy="737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OLAP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клиент</a:t>
            </a:r>
          </a:p>
        </p:txBody>
      </p:sp>
      <p:sp>
        <p:nvSpPr>
          <p:cNvPr id="21524" name="TextBox 39"/>
          <p:cNvSpPr txBox="1">
            <a:spLocks noChangeArrowheads="1"/>
          </p:cNvSpPr>
          <p:nvPr/>
        </p:nvSpPr>
        <p:spPr bwMode="auto">
          <a:xfrm>
            <a:off x="6121680" y="6328468"/>
            <a:ext cx="1520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 smtClean="0"/>
              <a:t>Оператор системы</a:t>
            </a:r>
            <a:endParaRPr lang="ru-RU" altLang="ru-RU" sz="1400" b="1" dirty="0"/>
          </a:p>
        </p:txBody>
      </p:sp>
      <p:pic>
        <p:nvPicPr>
          <p:cNvPr id="21525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62" y="5658946"/>
            <a:ext cx="4460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TextBox 41"/>
          <p:cNvSpPr txBox="1">
            <a:spLocks noChangeArrowheads="1"/>
          </p:cNvSpPr>
          <p:nvPr/>
        </p:nvSpPr>
        <p:spPr bwMode="auto">
          <a:xfrm>
            <a:off x="6325991" y="4925236"/>
            <a:ext cx="79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200" dirty="0" smtClean="0"/>
              <a:t>Отчеты о работе </a:t>
            </a:r>
            <a:r>
              <a:rPr lang="ru-RU" altLang="ru-RU" sz="1200" dirty="0"/>
              <a:t>системы</a:t>
            </a:r>
          </a:p>
        </p:txBody>
      </p:sp>
      <p:sp>
        <p:nvSpPr>
          <p:cNvPr id="21527" name="TextBox 44"/>
          <p:cNvSpPr txBox="1">
            <a:spLocks noChangeArrowheads="1"/>
          </p:cNvSpPr>
          <p:nvPr/>
        </p:nvSpPr>
        <p:spPr bwMode="auto">
          <a:xfrm>
            <a:off x="6340558" y="4334787"/>
            <a:ext cx="13494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400" b="1" dirty="0"/>
              <a:t>Руководитель</a:t>
            </a:r>
          </a:p>
        </p:txBody>
      </p:sp>
      <p:pic>
        <p:nvPicPr>
          <p:cNvPr id="21528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95" y="3589874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46"/>
          <p:cNvSpPr txBox="1">
            <a:spLocks noChangeArrowheads="1"/>
          </p:cNvSpPr>
          <p:nvPr/>
        </p:nvSpPr>
        <p:spPr bwMode="auto">
          <a:xfrm>
            <a:off x="6262966" y="2919382"/>
            <a:ext cx="1136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dirty="0" smtClean="0"/>
              <a:t>Сводные </a:t>
            </a:r>
            <a:r>
              <a:rPr lang="ru-RU" altLang="ru-RU" sz="1200" dirty="0"/>
              <a:t>отчеты</a:t>
            </a:r>
          </a:p>
        </p:txBody>
      </p:sp>
      <p:sp>
        <p:nvSpPr>
          <p:cNvPr id="21530" name="TextBox 49"/>
          <p:cNvSpPr txBox="1">
            <a:spLocks noChangeArrowheads="1"/>
          </p:cNvSpPr>
          <p:nvPr/>
        </p:nvSpPr>
        <p:spPr bwMode="auto">
          <a:xfrm>
            <a:off x="7664209" y="4336870"/>
            <a:ext cx="1136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/>
              <a:t>Менеджер</a:t>
            </a:r>
          </a:p>
        </p:txBody>
      </p:sp>
      <p:pic>
        <p:nvPicPr>
          <p:cNvPr id="2153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99" y="3591879"/>
            <a:ext cx="4460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TextBox 51"/>
          <p:cNvSpPr txBox="1">
            <a:spLocks noChangeArrowheads="1"/>
          </p:cNvSpPr>
          <p:nvPr/>
        </p:nvSpPr>
        <p:spPr bwMode="auto">
          <a:xfrm>
            <a:off x="7812360" y="2924944"/>
            <a:ext cx="1136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dirty="0"/>
              <a:t>Оперативные отчеты</a:t>
            </a:r>
          </a:p>
        </p:txBody>
      </p:sp>
      <p:sp>
        <p:nvSpPr>
          <p:cNvPr id="21533" name="TextBox 54"/>
          <p:cNvSpPr txBox="1">
            <a:spLocks noChangeArrowheads="1"/>
          </p:cNvSpPr>
          <p:nvPr/>
        </p:nvSpPr>
        <p:spPr bwMode="auto">
          <a:xfrm>
            <a:off x="7664209" y="6378725"/>
            <a:ext cx="1136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/>
              <a:t>Аналитик</a:t>
            </a:r>
          </a:p>
        </p:txBody>
      </p:sp>
      <p:pic>
        <p:nvPicPr>
          <p:cNvPr id="21534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293" y="5637538"/>
            <a:ext cx="444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5" name="TextBox 56"/>
          <p:cNvSpPr txBox="1">
            <a:spLocks noChangeArrowheads="1"/>
          </p:cNvSpPr>
          <p:nvPr/>
        </p:nvSpPr>
        <p:spPr bwMode="auto">
          <a:xfrm>
            <a:off x="7665850" y="4985152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dirty="0"/>
              <a:t>Аналитические отчеты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02575" y="1248700"/>
            <a:ext cx="8513762" cy="939800"/>
          </a:xfrm>
          <a:prstGeom prst="downArrowCallout">
            <a:avLst>
              <a:gd name="adj1" fmla="val 31276"/>
              <a:gd name="adj2" fmla="val 31003"/>
              <a:gd name="adj3" fmla="val 12526"/>
              <a:gd name="adj4" fmla="val 81909"/>
            </a:avLst>
          </a:prstGeom>
          <a:gradFill>
            <a:gsLst>
              <a:gs pos="0">
                <a:schemeClr val="accent3">
                  <a:tint val="0"/>
                </a:schemeClr>
              </a:gs>
              <a:gs pos="48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153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50" y="1556722"/>
            <a:ext cx="8610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5" y="1518942"/>
            <a:ext cx="32842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3" y="1484333"/>
            <a:ext cx="466659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3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5" y="1518942"/>
            <a:ext cx="35951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93" y="1448832"/>
            <a:ext cx="47111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88" y="1556792"/>
            <a:ext cx="643212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4" name="TextBox 5"/>
          <p:cNvSpPr txBox="1">
            <a:spLocks noChangeArrowheads="1"/>
          </p:cNvSpPr>
          <p:nvPr/>
        </p:nvSpPr>
        <p:spPr bwMode="auto">
          <a:xfrm>
            <a:off x="515257" y="953138"/>
            <a:ext cx="5008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/>
              <a:t>Учетная </a:t>
            </a:r>
            <a:r>
              <a:rPr lang="ru-RU" altLang="ru-RU" sz="1400" dirty="0"/>
              <a:t>система </a:t>
            </a:r>
            <a:r>
              <a:rPr lang="ru-RU" altLang="ru-RU" sz="1400" dirty="0" smtClean="0"/>
              <a:t>дистрибьютора:</a:t>
            </a:r>
            <a:endParaRPr lang="ru-RU" altLang="ru-RU" sz="1400" dirty="0"/>
          </a:p>
        </p:txBody>
      </p:sp>
      <p:sp>
        <p:nvSpPr>
          <p:cNvPr id="21545" name="TextBox 6"/>
          <p:cNvSpPr txBox="1">
            <a:spLocks noChangeArrowheads="1"/>
          </p:cNvSpPr>
          <p:nvPr/>
        </p:nvSpPr>
        <p:spPr bwMode="auto">
          <a:xfrm>
            <a:off x="4572000" y="1210751"/>
            <a:ext cx="4327584" cy="2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/>
              <a:t>Более 25 стандартов отчетов в различных форматах: </a:t>
            </a:r>
          </a:p>
        </p:txBody>
      </p:sp>
      <p:pic>
        <p:nvPicPr>
          <p:cNvPr id="21546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93858"/>
            <a:ext cx="44194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58" y="1482745"/>
            <a:ext cx="43071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1781094" y="2996686"/>
            <a:ext cx="1445146" cy="11217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28800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Сервер</a:t>
            </a:r>
            <a:endParaRPr lang="en-US" dirty="0" smtClean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en-US" dirty="0" smtClean="0"/>
              <a:t>   FTPS (SSL)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pic>
        <p:nvPicPr>
          <p:cNvPr id="21550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03" y="3594198"/>
            <a:ext cx="546341" cy="5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4896324" y="3611949"/>
            <a:ext cx="1143657" cy="734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Reporting Services</a:t>
            </a:r>
            <a:endParaRPr lang="ru-RU" sz="1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908106" y="6080389"/>
            <a:ext cx="1132093" cy="696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Power </a:t>
            </a:r>
            <a:endParaRPr lang="ru-RU" sz="1400" dirty="0" smtClean="0"/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Pivot</a:t>
            </a:r>
            <a:endParaRPr 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96108" y="4399691"/>
            <a:ext cx="1144091" cy="816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Share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Point</a:t>
            </a:r>
            <a:endParaRPr lang="ru-RU" sz="1400" dirty="0"/>
          </a:p>
        </p:txBody>
      </p:sp>
      <p:pic>
        <p:nvPicPr>
          <p:cNvPr id="21554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0" y="6271816"/>
            <a:ext cx="433183" cy="43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5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26" y="4516504"/>
            <a:ext cx="468249" cy="5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6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32" y="3827534"/>
            <a:ext cx="807704" cy="5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7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08" y="2824636"/>
            <a:ext cx="574304" cy="5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9" name="Рисунок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67" y="5294086"/>
            <a:ext cx="812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0" name="Рисунок 7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65" y="3259204"/>
            <a:ext cx="8429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1" name="Рисунок 7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88" y="5292704"/>
            <a:ext cx="841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2" name="Рисунок 8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86" y="3265636"/>
            <a:ext cx="814387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4" name="Рисунок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98620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Скругленный прямоугольник 64"/>
          <p:cNvSpPr/>
          <p:nvPr/>
        </p:nvSpPr>
        <p:spPr>
          <a:xfrm>
            <a:off x="3296647" y="3004604"/>
            <a:ext cx="1428149" cy="10887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t" anchorCtr="0">
            <a:noAutofit/>
          </a:bodyPr>
          <a:lstStyle/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Сервис </a:t>
            </a:r>
          </a:p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автоматического</a:t>
            </a:r>
          </a:p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обмена</a:t>
            </a:r>
          </a:p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HTTPS(SSL)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98" y="3582382"/>
            <a:ext cx="558157" cy="5581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9862" y="1484784"/>
            <a:ext cx="428362" cy="44489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2003</a:t>
            </a:r>
          </a:p>
          <a:p>
            <a:pPr algn="ctr"/>
            <a:r>
              <a:rPr lang="ru-RU" sz="900" dirty="0" smtClean="0"/>
              <a:t>-</a:t>
            </a:r>
          </a:p>
          <a:p>
            <a:pPr algn="ctr"/>
            <a:r>
              <a:rPr lang="ru-RU" sz="900" dirty="0" smtClean="0"/>
              <a:t>2016</a:t>
            </a: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2821"/>
            <a:ext cx="451636" cy="43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6" y="5899607"/>
            <a:ext cx="767528" cy="834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8590" y="15567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1561</Words>
  <Application>Microsoft Office PowerPoint</Application>
  <PresentationFormat>Экран (4:3)</PresentationFormat>
  <Paragraphs>316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Candara</vt:lpstr>
      <vt:lpstr>Courier New</vt:lpstr>
      <vt:lpstr>FontAwesome</vt:lpstr>
      <vt:lpstr>Palatino Linotype</vt:lpstr>
      <vt:lpstr>Symbol</vt:lpstr>
      <vt:lpstr>Wingdings</vt:lpstr>
      <vt:lpstr>Волна</vt:lpstr>
      <vt:lpstr>1_Волна</vt:lpstr>
      <vt:lpstr>Презентация PowerPoint</vt:lpstr>
      <vt:lpstr>Презентация PowerPoint</vt:lpstr>
      <vt:lpstr>Презентация PowerPoint</vt:lpstr>
      <vt:lpstr>Продукты нашей компании</vt:lpstr>
      <vt:lpstr>Презентация PowerPoint</vt:lpstr>
      <vt:lpstr>Презентация PowerPoint</vt:lpstr>
      <vt:lpstr>Варианты реализации системы управления вторичными продажами</vt:lpstr>
      <vt:lpstr>Презентация PowerPoint</vt:lpstr>
      <vt:lpstr>Архитектура системы NEON</vt:lpstr>
      <vt:lpstr>Презентация PowerPoint</vt:lpstr>
      <vt:lpstr>Функциональные возможности NEON DMS</vt:lpstr>
      <vt:lpstr>Презентация PowerPoint</vt:lpstr>
      <vt:lpstr>Успешный опыт развертывания системы NEON DMS, профессионализм и качество </vt:lpstr>
      <vt:lpstr>Отчетность в системе NEON</vt:lpstr>
      <vt:lpstr>Бизнес преимущество работы с системой NEON DMS</vt:lpstr>
      <vt:lpstr>Бизнес преимущество работы с системой NEON DMS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2012-12-24T09:54:46Z</dcterms:created>
  <dcterms:modified xsi:type="dcterms:W3CDTF">2018-06-29T08:57:18Z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